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sldIdLst>
    <p:sldId id="256" r:id="rId2"/>
    <p:sldId id="257" r:id="rId3"/>
    <p:sldId id="258" r:id="rId4"/>
    <p:sldId id="259" r:id="rId5"/>
    <p:sldId id="262" r:id="rId6"/>
    <p:sldId id="263" r:id="rId7"/>
    <p:sldId id="264" r:id="rId8"/>
    <p:sldId id="260" r:id="rId9"/>
    <p:sldId id="265" r:id="rId10"/>
    <p:sldId id="266" r:id="rId11"/>
    <p:sldId id="267" r:id="rId12"/>
    <p:sldId id="268" r:id="rId13"/>
    <p:sldId id="269" r:id="rId14"/>
    <p:sldId id="270" r:id="rId15"/>
    <p:sldId id="271" r:id="rId16"/>
    <p:sldId id="272" r:id="rId17"/>
    <p:sldId id="273" r:id="rId18"/>
    <p:sldId id="274" r:id="rId19"/>
    <p:sldId id="302" r:id="rId20"/>
    <p:sldId id="276" r:id="rId21"/>
    <p:sldId id="284" r:id="rId22"/>
    <p:sldId id="286" r:id="rId23"/>
    <p:sldId id="282" r:id="rId24"/>
    <p:sldId id="283" r:id="rId25"/>
    <p:sldId id="291" r:id="rId26"/>
    <p:sldId id="290" r:id="rId27"/>
    <p:sldId id="280" r:id="rId28"/>
    <p:sldId id="279" r:id="rId29"/>
    <p:sldId id="278" r:id="rId30"/>
    <p:sldId id="287" r:id="rId31"/>
    <p:sldId id="288" r:id="rId32"/>
    <p:sldId id="277" r:id="rId33"/>
    <p:sldId id="289" r:id="rId34"/>
    <p:sldId id="292" r:id="rId35"/>
    <p:sldId id="293" r:id="rId36"/>
    <p:sldId id="294" r:id="rId37"/>
    <p:sldId id="295" r:id="rId38"/>
    <p:sldId id="296" r:id="rId39"/>
    <p:sldId id="297" r:id="rId40"/>
    <p:sldId id="298" r:id="rId41"/>
    <p:sldId id="299" r:id="rId42"/>
    <p:sldId id="300" r:id="rId43"/>
    <p:sldId id="301"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a:srgbClr val="99CC00"/>
    <a:srgbClr val="99FF33"/>
    <a:srgbClr val="FF0066"/>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15" autoAdjust="0"/>
    <p:restoredTop sz="94660"/>
  </p:normalViewPr>
  <p:slideViewPr>
    <p:cSldViewPr>
      <p:cViewPr varScale="1">
        <p:scale>
          <a:sx n="67" d="100"/>
          <a:sy n="67" d="100"/>
        </p:scale>
        <p:origin x="-14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9FE495-E17F-4710-ADA3-89AA14C8ED0E}" type="datetimeFigureOut">
              <a:rPr lang="en-US" smtClean="0"/>
              <a:pPr/>
              <a:t>12/9/2012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DA787-5C68-4DAA-8C27-32B7C26EE09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349F67D-0AC3-4FB1-8C15-ECA46177F02C}" type="datetimeFigureOut">
              <a:rPr lang="en-US" smtClean="0"/>
              <a:pPr/>
              <a:t>12/9/2012</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E3C221F-2A25-4250-A0B8-75B0254C47F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E3C221F-2A25-4250-A0B8-75B0254C47F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E3C221F-2A25-4250-A0B8-75B0254C47F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3" name="Rectangle 12"/>
          <p:cNvSpPr>
            <a:spLocks noGrp="1" noChangeArrowheads="1"/>
          </p:cNvSpPr>
          <p:nvPr>
            <p:ph type="dt" sz="half" idx="10"/>
          </p:nvPr>
        </p:nvSpPr>
        <p:spPr/>
        <p:txBody>
          <a:bodyPr/>
          <a:lstStyle>
            <a:lvl1pPr>
              <a:defRPr/>
            </a:lvl1pPr>
          </a:lstStyle>
          <a:p>
            <a:pPr>
              <a:defRPr/>
            </a:pPr>
            <a:endParaRPr lang="en-US"/>
          </a:p>
        </p:txBody>
      </p:sp>
      <p:sp>
        <p:nvSpPr>
          <p:cNvPr id="4" name="Rectangle 13"/>
          <p:cNvSpPr>
            <a:spLocks noGrp="1" noChangeArrowheads="1"/>
          </p:cNvSpPr>
          <p:nvPr>
            <p:ph type="ftr" sz="quarter" idx="11"/>
          </p:nvPr>
        </p:nvSpPr>
        <p:spPr/>
        <p:txBody>
          <a:bodyPr/>
          <a:lstStyle>
            <a:lvl1pPr>
              <a:defRPr/>
            </a:lvl1pPr>
          </a:lstStyle>
          <a:p>
            <a:pPr>
              <a:defRPr/>
            </a:pPr>
            <a:endParaRPr lang="en-US"/>
          </a:p>
        </p:txBody>
      </p:sp>
      <p:sp>
        <p:nvSpPr>
          <p:cNvPr id="5" name="Rectangle 14"/>
          <p:cNvSpPr>
            <a:spLocks noGrp="1" noChangeArrowheads="1"/>
          </p:cNvSpPr>
          <p:nvPr>
            <p:ph type="sldNum" sz="quarter" idx="12"/>
          </p:nvPr>
        </p:nvSpPr>
        <p:spPr/>
        <p:txBody>
          <a:bodyPr/>
          <a:lstStyle>
            <a:lvl1pPr>
              <a:defRPr/>
            </a:lvl1pPr>
          </a:lstStyle>
          <a:p>
            <a:pPr>
              <a:defRPr/>
            </a:pPr>
            <a:fld id="{95985D0E-61BC-4D4B-B38C-14F66EEDA28F}" type="slidenum">
              <a:rPr lang="ar-SA"/>
              <a:pPr>
                <a:defRPr/>
              </a:pPr>
              <a:t>‹#›</a:t>
            </a:fld>
            <a:endParaRPr lang="en-US"/>
          </a:p>
        </p:txBody>
      </p:sp>
    </p:spTree>
    <p:extLst>
      <p:ext uri="{BB962C8B-B14F-4D97-AF65-F5344CB8AC3E}">
        <p14:creationId xmlns:p14="http://schemas.microsoft.com/office/powerpoint/2010/main" xmlns="" val="181665156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E3C221F-2A25-4250-A0B8-75B0254C47F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E3C221F-2A25-4250-A0B8-75B0254C47F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E3C221F-2A25-4250-A0B8-75B0254C47F4}"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E3C221F-2A25-4250-A0B8-75B0254C47F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E3C221F-2A25-4250-A0B8-75B0254C47F4}"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349F67D-0AC3-4FB1-8C15-ECA46177F02C}" type="datetimeFigureOut">
              <a:rPr lang="en-US" smtClean="0"/>
              <a:pPr/>
              <a:t>12/9/2012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E3C221F-2A25-4250-A0B8-75B0254C47F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349F67D-0AC3-4FB1-8C15-ECA46177F02C}" type="datetimeFigureOut">
              <a:rPr lang="en-US" smtClean="0"/>
              <a:pPr/>
              <a:t>12/9/2012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E3C221F-2A25-4250-A0B8-75B0254C47F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349F67D-0AC3-4FB1-8C15-ECA46177F02C}" type="datetimeFigureOut">
              <a:rPr lang="en-US" smtClean="0"/>
              <a:pPr/>
              <a:t>12/9/2012</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E3C221F-2A25-4250-A0B8-75B0254C47F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349F67D-0AC3-4FB1-8C15-ECA46177F02C}" type="datetimeFigureOut">
              <a:rPr lang="en-US" smtClean="0"/>
              <a:pPr/>
              <a:t>12/9/2012</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E3C221F-2A25-4250-A0B8-75B0254C47F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fa.wikipedia.org/wiki/%DA%AF%D8%B1%D9%85_%D9%85%D9%86%D9%81%DB%8C" TargetMode="External"/><Relationship Id="rId2" Type="http://schemas.openxmlformats.org/officeDocument/2006/relationships/hyperlink" Target="http://fa.wikipedia.org/wiki/%D8%A8%D8%A7%DA%A9%D8%AA%D8%B1%DB%8C"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fa-IR" dirty="0" smtClean="0"/>
              <a:t>آنالیز فیزیکی،شیمیایی و میکروبی آب استخرهای شنا</a:t>
            </a:r>
            <a:endParaRPr lang="en-US" dirty="0"/>
          </a:p>
        </p:txBody>
      </p:sp>
    </p:spTree>
  </p:cSld>
  <p:clrMapOvr>
    <a:masterClrMapping/>
  </p:clrMapOvr>
  <p:transition>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571480"/>
            <a:ext cx="8572560" cy="5262979"/>
          </a:xfrm>
          <a:prstGeom prst="rect">
            <a:avLst/>
          </a:prstGeom>
          <a:noFill/>
        </p:spPr>
        <p:txBody>
          <a:bodyPr wrap="square" rtlCol="0">
            <a:spAutoFit/>
          </a:bodyPr>
          <a:lstStyle/>
          <a:p>
            <a:pPr algn="r"/>
            <a:r>
              <a:rPr lang="fa-IR" sz="2800" dirty="0" smtClean="0">
                <a:solidFill>
                  <a:srgbClr val="FF0066"/>
                </a:solidFill>
              </a:rPr>
              <a:t>سختی کلسیم : </a:t>
            </a:r>
            <a:r>
              <a:rPr lang="fa-IR" sz="2800" dirty="0" smtClean="0"/>
              <a:t>سختی مربوط به کاتیون کلسیم در آب که معمولاً در</a:t>
            </a:r>
          </a:p>
          <a:p>
            <a:pPr algn="r"/>
            <a:r>
              <a:rPr lang="fa-IR" sz="2800" dirty="0" smtClean="0"/>
              <a:t>اکثر آبها یون غالب در تولید سختی می باشد. روش انداز هگیری روش</a:t>
            </a:r>
          </a:p>
          <a:p>
            <a:pPr algn="r"/>
            <a:r>
              <a:rPr lang="fa-IR" sz="2800" dirty="0" smtClean="0"/>
              <a:t>ومعرف موراکسیاد است . میزان سختی </a:t>
            </a:r>
            <a:r>
              <a:rPr lang="en-US" sz="2800" dirty="0" smtClean="0"/>
              <a:t>EDTA </a:t>
            </a:r>
            <a:r>
              <a:rPr lang="fa-IR" sz="2800" dirty="0" smtClean="0"/>
              <a:t>تیتراسیون با محلول</a:t>
            </a:r>
          </a:p>
          <a:p>
            <a:pPr algn="r"/>
            <a:r>
              <a:rPr lang="fa-IR" sz="2800" dirty="0" smtClean="0"/>
              <a:t>کلسیم در تعیین شاخص اشباع یا پایداری آب در استخرهای شنا اهمیت دارد. </a:t>
            </a:r>
          </a:p>
          <a:p>
            <a:pPr algn="r"/>
            <a:r>
              <a:rPr lang="fa-IR" sz="2800" dirty="0" smtClean="0">
                <a:solidFill>
                  <a:srgbClr val="99FF33"/>
                </a:solidFill>
              </a:rPr>
              <a:t>سختی منیزیوم : </a:t>
            </a:r>
            <a:r>
              <a:rPr lang="fa-IR" sz="2800" dirty="0" smtClean="0"/>
              <a:t>سختی مربوط به یون منیزیوم در آب . سختی کل منهای سختی کلسیم می باشد. </a:t>
            </a:r>
          </a:p>
          <a:p>
            <a:pPr algn="r" rtl="1"/>
            <a:endParaRPr lang="fa-IR" sz="2800" dirty="0" smtClean="0"/>
          </a:p>
          <a:p>
            <a:pPr algn="r" rtl="1"/>
            <a:r>
              <a:rPr lang="fa-IR" sz="2800" dirty="0" smtClean="0">
                <a:solidFill>
                  <a:schemeClr val="accent2">
                    <a:lumMod val="60000"/>
                    <a:lumOff val="40000"/>
                  </a:schemeClr>
                </a:solidFill>
              </a:rPr>
              <a:t>سختی کربناته یا سختی موقت : </a:t>
            </a:r>
            <a:r>
              <a:rPr lang="fa-IR" sz="2800" dirty="0" smtClean="0"/>
              <a:t>کاتیون های کلسیم و منیزیوم مولد سختی همراه با آنیون بیکربنات و کربنات را سختی موقت گویند . این نوع سختی در اثر حرارت از بین می رود.</a:t>
            </a:r>
          </a:p>
          <a:p>
            <a:pPr algn="justLow" rtl="1"/>
            <a:endParaRPr lang="en-US" sz="2800" dirty="0"/>
          </a:p>
        </p:txBody>
      </p:sp>
    </p:spTree>
  </p:cSld>
  <p:clrMapOvr>
    <a:masterClrMapping/>
  </p:clrMapOvr>
  <p:transition>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928670"/>
            <a:ext cx="8501122" cy="3908762"/>
          </a:xfrm>
          <a:prstGeom prst="rect">
            <a:avLst/>
          </a:prstGeom>
          <a:noFill/>
        </p:spPr>
        <p:txBody>
          <a:bodyPr wrap="square" rtlCol="0">
            <a:spAutoFit/>
          </a:bodyPr>
          <a:lstStyle/>
          <a:p>
            <a:pPr algn="justLow" rtl="1"/>
            <a:r>
              <a:rPr lang="fa-IR" sz="2800" dirty="0" smtClean="0">
                <a:solidFill>
                  <a:srgbClr val="FF0000"/>
                </a:solidFill>
              </a:rPr>
              <a:t>سختی غیرکربتاته یا دائم : </a:t>
            </a:r>
            <a:r>
              <a:rPr lang="fa-IR" sz="2800" dirty="0" smtClean="0"/>
              <a:t>کاتیون های کلسیم و منیزیوم همراه باآنیون های غیر از کربنات و بیکربنات سختی دائم نامیده می شود.</a:t>
            </a:r>
          </a:p>
          <a:p>
            <a:pPr algn="justLow" rtl="1"/>
            <a:endParaRPr lang="fa-IR" sz="2800" dirty="0" smtClean="0"/>
          </a:p>
          <a:p>
            <a:pPr algn="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((CaCO3 mg/L</a:t>
            </a:r>
            <a:r>
              <a:rPr lang="en-US"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fa-IR"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محدوده توصیه شده سختی اب استخرهای شنا 300 -200</a:t>
            </a:r>
            <a:r>
              <a:rPr lang="en-US"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fa-IR"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pPr algn="justLow" rtl="1"/>
            <a:endParaRPr lang="fa-IR" sz="2800" dirty="0" smtClean="0"/>
          </a:p>
          <a:p>
            <a:pPr algn="justLow" rtl="1"/>
            <a:r>
              <a:rPr lang="fa-IR" sz="2800" dirty="0" smtClean="0">
                <a:solidFill>
                  <a:srgbClr val="99CC00"/>
                </a:solidFill>
              </a:rPr>
              <a:t>مشکلات ناشی از سختی کم: خورندگی، تحریک پوست، لک دار نمودن.</a:t>
            </a:r>
          </a:p>
          <a:p>
            <a:pPr algn="justLow" rtl="1"/>
            <a:endParaRPr lang="fa-IR" sz="2800" dirty="0" smtClean="0"/>
          </a:p>
          <a:p>
            <a:pPr algn="justLow" rtl="1"/>
            <a:r>
              <a:rPr lang="fa-IR" sz="2800" dirty="0" smtClean="0">
                <a:solidFill>
                  <a:srgbClr val="CC66FF"/>
                </a:solidFill>
              </a:rPr>
              <a:t>مشکلات ناشی از سختی زیاد: رسوبگذاری، کدر شدن آب استخر(حالت ابری) میباشد. </a:t>
            </a:r>
            <a:endParaRPr lang="en-US" sz="2800" dirty="0">
              <a:solidFill>
                <a:srgbClr val="CC66FF"/>
              </a:solidFill>
            </a:endParaRPr>
          </a:p>
        </p:txBody>
      </p:sp>
    </p:spTree>
  </p:cSld>
  <p:clrMapOvr>
    <a:masterClrMapping/>
  </p:clrMapOvr>
  <p:transition>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285728"/>
            <a:ext cx="8143932" cy="5447645"/>
          </a:xfrm>
          <a:prstGeom prst="rect">
            <a:avLst/>
          </a:prstGeom>
          <a:noFill/>
        </p:spPr>
        <p:txBody>
          <a:bodyPr wrap="square" rtlCol="0">
            <a:spAutoFit/>
          </a:bodyPr>
          <a:lstStyle/>
          <a:p>
            <a:pPr algn="justLow" rtl="1"/>
            <a:r>
              <a:rPr lang="fa-IR" sz="2800" b="1" dirty="0" smtClean="0">
                <a:solidFill>
                  <a:srgbClr val="7030A0"/>
                </a:solidFill>
              </a:rPr>
              <a:t>مشخصه های فیزیکی (ظاهری):</a:t>
            </a:r>
          </a:p>
          <a:p>
            <a:pPr algn="justLow" rtl="1"/>
            <a:endParaRPr lang="fa-IR" sz="2400" b="1" dirty="0" smtClean="0"/>
          </a:p>
          <a:p>
            <a:pPr algn="justLow" rtl="1"/>
            <a:r>
              <a:rPr lang="fa-IR" sz="2400" dirty="0" smtClean="0"/>
              <a:t>مشخصه های فیزیکی آب استخرهای شنا که اغلب به عنوان مشخصه های ظاهری نیز ذکر می شود بسیار مهم می باشد. زیرا این خصوصیات معمولاً بطور مستقیم توسط استفاده کنندگان از استخرقابل تشخیص می باشد.</a:t>
            </a:r>
          </a:p>
          <a:p>
            <a:pPr algn="justLow" rtl="1"/>
            <a:endParaRPr lang="fa-IR" sz="2400" dirty="0" smtClean="0"/>
          </a:p>
          <a:p>
            <a:pPr algn="justLow" rtl="1"/>
            <a:r>
              <a:rPr lang="fa-IR" sz="2400" b="1" dirty="0" smtClean="0">
                <a:solidFill>
                  <a:srgbClr val="FF0000"/>
                </a:solidFill>
              </a:rPr>
              <a:t>  </a:t>
            </a:r>
            <a:r>
              <a:rPr lang="fa-IR" sz="2400" b="1" dirty="0" smtClean="0">
                <a:solidFill>
                  <a:srgbClr val="FF0000"/>
                </a:solidFill>
                <a:sym typeface="Wingdings"/>
              </a:rPr>
              <a:t></a:t>
            </a:r>
            <a:r>
              <a:rPr lang="fa-IR" sz="2400" dirty="0" smtClean="0">
                <a:solidFill>
                  <a:srgbClr val="FF0000"/>
                </a:solidFill>
              </a:rPr>
              <a:t>دمای آب:</a:t>
            </a:r>
          </a:p>
          <a:p>
            <a:pPr algn="justLow" rtl="1"/>
            <a:endParaRPr lang="fa-IR" sz="2400" dirty="0" smtClean="0"/>
          </a:p>
          <a:p>
            <a:pPr algn="justLow" rtl="1"/>
            <a:r>
              <a:rPr lang="fa-IR" sz="2400" dirty="0" smtClean="0"/>
              <a:t>در استخرهای سرپوشیده، کنترل دمای آب استخر و محیط استخر دارای اهمیت می باشد. دمای هوای استخر حدود 3 درجه سانتیگراد گرمتر از دمای آب استخر توصیه شده است . دمای آب پیشنهاد شده برای استفاده عموم27،  </a:t>
            </a:r>
            <a:r>
              <a:rPr lang="en-US" sz="2400" dirty="0" err="1" smtClean="0"/>
              <a:t>cْ</a:t>
            </a:r>
            <a:r>
              <a:rPr lang="en-US" sz="2400" dirty="0" smtClean="0"/>
              <a:t> 24  23 </a:t>
            </a:r>
            <a:r>
              <a:rPr lang="fa-IR" sz="2400" dirty="0" smtClean="0"/>
              <a:t>مطلوب و </a:t>
            </a:r>
            <a:r>
              <a:rPr lang="en-US" sz="2400" dirty="0" smtClean="0"/>
              <a:t>c </a:t>
            </a:r>
            <a:r>
              <a:rPr lang="fa-IR" sz="2400" dirty="0" smtClean="0"/>
              <a:t>26-28ایده آل می باشد.</a:t>
            </a:r>
          </a:p>
          <a:p>
            <a:pPr algn="justLow" rtl="1"/>
            <a:endParaRPr lang="fa-IR" sz="2800" dirty="0" smtClean="0"/>
          </a:p>
          <a:p>
            <a:pPr algn="ctr"/>
            <a:r>
              <a:rPr lang="fa-IR"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29 بیشتر گردد. </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 </a:t>
            </a:r>
            <a:r>
              <a:rPr lang="fa-IR"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دمای آب استخر نباید از</a:t>
            </a:r>
            <a:endPar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ransition>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hhh115.jpg"/>
          <p:cNvPicPr>
            <a:picLocks noGrp="1" noChangeAspect="1"/>
          </p:cNvPicPr>
          <p:nvPr>
            <p:ph idx="1"/>
          </p:nvPr>
        </p:nvPicPr>
        <p:blipFill>
          <a:blip r:embed="rId2"/>
          <a:stretch>
            <a:fillRect/>
          </a:stretch>
        </p:blipFill>
        <p:spPr>
          <a:xfrm>
            <a:off x="3143250" y="1071546"/>
            <a:ext cx="2857500" cy="3625073"/>
          </a:xfrm>
        </p:spPr>
      </p:pic>
      <p:pic>
        <p:nvPicPr>
          <p:cNvPr id="4098" name="Picture 2" descr="C:\Users\alizadeh\Desktop\براتیان\pic2\310.bmp"/>
          <p:cNvPicPr>
            <a:picLocks noChangeAspect="1" noChangeArrowheads="1"/>
          </p:cNvPicPr>
          <p:nvPr/>
        </p:nvPicPr>
        <p:blipFill>
          <a:blip r:embed="rId3"/>
          <a:srcRect/>
          <a:stretch>
            <a:fillRect/>
          </a:stretch>
        </p:blipFill>
        <p:spPr bwMode="auto">
          <a:xfrm>
            <a:off x="857224" y="428604"/>
            <a:ext cx="7643865" cy="500066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00" y="857232"/>
            <a:ext cx="7786742" cy="5109091"/>
          </a:xfrm>
          <a:prstGeom prst="rect">
            <a:avLst/>
          </a:prstGeom>
          <a:noFill/>
        </p:spPr>
        <p:txBody>
          <a:bodyPr wrap="square" rtlCol="0">
            <a:spAutoFit/>
          </a:bodyPr>
          <a:lstStyle/>
          <a:p>
            <a:pPr algn="justLow" rtl="1"/>
            <a:r>
              <a:rPr lang="fa-IR" sz="2800" b="1" dirty="0" smtClean="0">
                <a:solidFill>
                  <a:srgbClr val="FF0000"/>
                </a:solidFill>
                <a:sym typeface="Wingdings"/>
              </a:rPr>
              <a:t></a:t>
            </a:r>
            <a:r>
              <a:rPr lang="fa-IR" sz="2800" b="1" dirty="0" smtClean="0">
                <a:solidFill>
                  <a:srgbClr val="FF0000"/>
                </a:solidFill>
              </a:rPr>
              <a:t>شفافیت آب </a:t>
            </a:r>
            <a:r>
              <a:rPr lang="en-US" sz="2800" b="1" dirty="0" smtClean="0">
                <a:solidFill>
                  <a:srgbClr val="FF0000"/>
                </a:solidFill>
              </a:rPr>
              <a:t>Clarity</a:t>
            </a:r>
            <a:r>
              <a:rPr lang="fa-IR" sz="2800" b="1" dirty="0" smtClean="0">
                <a:solidFill>
                  <a:srgbClr val="FF0000"/>
                </a:solidFill>
              </a:rPr>
              <a:t>:</a:t>
            </a:r>
          </a:p>
          <a:p>
            <a:pPr algn="justLow" rtl="1"/>
            <a:r>
              <a:rPr lang="fa-IR" sz="2800" dirty="0" smtClean="0"/>
              <a:t>شفافیت آب استخر از مهمترین ویژگی های ظاهری آب استخرهای شنامی باشد. </a:t>
            </a:r>
          </a:p>
          <a:p>
            <a:pPr algn="justLow" rtl="1"/>
            <a:r>
              <a:rPr lang="fa-IR" sz="2800" dirty="0" smtClean="0"/>
              <a:t>شفافیت آب استخرهای شنا از جنبه زیر اهمیت دارد:</a:t>
            </a:r>
          </a:p>
          <a:p>
            <a:pPr algn="justLow" rtl="1"/>
            <a:r>
              <a:rPr lang="fa-IR" sz="2800" dirty="0" smtClean="0"/>
              <a:t> </a:t>
            </a:r>
            <a:r>
              <a:rPr lang="fa-IR" sz="2800" dirty="0" smtClean="0">
                <a:solidFill>
                  <a:srgbClr val="92D050"/>
                </a:solidFill>
                <a:sym typeface="Wingdings"/>
              </a:rPr>
              <a:t></a:t>
            </a:r>
            <a:r>
              <a:rPr lang="fa-IR" sz="2800" dirty="0" smtClean="0">
                <a:sym typeface="Wingdings"/>
              </a:rPr>
              <a:t>  </a:t>
            </a:r>
            <a:r>
              <a:rPr lang="fa-IR" sz="2400" dirty="0" smtClean="0"/>
              <a:t>عدم وجود ذرات معلق و کلوئیدی که مانع تماس مستقیم و مناسب عامل</a:t>
            </a:r>
            <a:r>
              <a:rPr lang="fa-IR" sz="2800" dirty="0" smtClean="0"/>
              <a:t>     </a:t>
            </a:r>
            <a:r>
              <a:rPr lang="fa-IR" sz="2400" dirty="0" smtClean="0"/>
              <a:t>گندزدا با میکروارگانیسم می شود</a:t>
            </a:r>
            <a:r>
              <a:rPr lang="fa-IR" dirty="0" smtClean="0"/>
              <a:t>.</a:t>
            </a:r>
          </a:p>
          <a:p>
            <a:pPr algn="justLow" rtl="1"/>
            <a:endParaRPr lang="fa-IR" dirty="0" smtClean="0"/>
          </a:p>
          <a:p>
            <a:pPr algn="justLow" rtl="1"/>
            <a:r>
              <a:rPr lang="fa-IR" sz="2400" dirty="0" smtClean="0">
                <a:solidFill>
                  <a:srgbClr val="92D050"/>
                </a:solidFill>
                <a:sym typeface="Wingdings"/>
              </a:rPr>
              <a:t></a:t>
            </a:r>
            <a:r>
              <a:rPr lang="fa-IR" sz="2400" dirty="0" smtClean="0">
                <a:sym typeface="Wingdings"/>
              </a:rPr>
              <a:t>   </a:t>
            </a:r>
            <a:r>
              <a:rPr lang="fa-IR" sz="2400" dirty="0" smtClean="0"/>
              <a:t>افراد قادر باشند عمق آب استخر را تخمین بزنند و از وجود خطرات</a:t>
            </a:r>
          </a:p>
          <a:p>
            <a:pPr algn="justLow" rtl="1"/>
            <a:r>
              <a:rPr lang="fa-IR" sz="2400" dirty="0" smtClean="0"/>
              <a:t>احتمالی به آسانی مطلع شوند و بتوانند با اطمینان خاطر در آب شنا نموده و شیرجه بزنند. </a:t>
            </a:r>
          </a:p>
          <a:p>
            <a:pPr algn="justLow" rtl="1"/>
            <a:endParaRPr lang="fa-IR" sz="2400" dirty="0" smtClean="0"/>
          </a:p>
          <a:p>
            <a:pPr algn="r" rtl="1"/>
            <a:r>
              <a:rPr lang="fa-IR" sz="2400" dirty="0" smtClean="0">
                <a:solidFill>
                  <a:srgbClr val="92D050"/>
                </a:solidFill>
                <a:sym typeface="Wingdings"/>
              </a:rPr>
              <a:t></a:t>
            </a:r>
            <a:r>
              <a:rPr lang="fa-IR" sz="2400" dirty="0" smtClean="0">
                <a:sym typeface="Wingdings"/>
              </a:rPr>
              <a:t>   </a:t>
            </a:r>
            <a:r>
              <a:rPr lang="fa-IR" sz="2400" dirty="0" smtClean="0"/>
              <a:t>ایجاد شرایط دلپذیر، خوشایند و مطلوب در آب استخر و جنبه های</a:t>
            </a:r>
          </a:p>
          <a:p>
            <a:pPr algn="r" rtl="1"/>
            <a:r>
              <a:rPr lang="fa-IR" sz="2400" dirty="0" smtClean="0"/>
              <a:t>زیباشناختی برای استفاده کنندگان.</a:t>
            </a:r>
            <a:endParaRPr lang="en-US" sz="2400" dirty="0" smtClean="0"/>
          </a:p>
        </p:txBody>
      </p:sp>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0100" y="642918"/>
            <a:ext cx="7500990" cy="5262979"/>
          </a:xfrm>
          <a:prstGeom prst="rect">
            <a:avLst/>
          </a:prstGeom>
          <a:noFill/>
        </p:spPr>
        <p:txBody>
          <a:bodyPr wrap="square" rtlCol="0">
            <a:spAutoFit/>
          </a:bodyPr>
          <a:lstStyle/>
          <a:p>
            <a:pPr algn="justLow" rtl="1"/>
            <a:r>
              <a:rPr lang="fa-IR" sz="2400" dirty="0" smtClean="0"/>
              <a:t>عوامل ایجاد کننده کدورت یعنی مواد معلق، ذرات کلوئیدی موجود در</a:t>
            </a:r>
          </a:p>
          <a:p>
            <a:pPr algn="justLow" rtl="1"/>
            <a:r>
              <a:rPr lang="fa-IR" sz="2400" dirty="0" smtClean="0"/>
              <a:t>آب یا ورودی به آب از طریق استفاده کنندگان ا زاستخر، باعث ایجاد</a:t>
            </a:r>
          </a:p>
          <a:p>
            <a:pPr algn="justLow" rtl="1"/>
            <a:r>
              <a:rPr lang="fa-IR" sz="2400" dirty="0" smtClean="0"/>
              <a:t>کدورت و کم شدن شفافیت آب استخر می گردد. همچنین عوامل ایجاد</a:t>
            </a:r>
          </a:p>
          <a:p>
            <a:pPr algn="justLow" rtl="1"/>
            <a:r>
              <a:rPr lang="fa-IR" sz="2400" dirty="0" smtClean="0"/>
              <a:t>کنندۀ رنگ یا حالت ابری در استخر باعث کاهش شفافیت آب استخر</a:t>
            </a:r>
          </a:p>
          <a:p>
            <a:pPr algn="justLow" rtl="1"/>
            <a:r>
              <a:rPr lang="fa-IR" sz="2400" dirty="0" smtClean="0"/>
              <a:t>می شود. فیلتراسیون نامناسب آب ، زیاد بودن قلیائیت آب ، ایجاد رنگ</a:t>
            </a:r>
          </a:p>
          <a:p>
            <a:pPr algn="justLow" rtl="1"/>
            <a:r>
              <a:rPr lang="fa-IR" sz="2400" dirty="0" smtClean="0"/>
              <a:t>می تواند کاهش شفافیت آب را باعث گردد.</a:t>
            </a:r>
          </a:p>
          <a:p>
            <a:pPr algn="r"/>
            <a:endParaRPr lang="fa-IR" sz="2400" dirty="0" smtClean="0"/>
          </a:p>
          <a:p>
            <a:pPr algn="r"/>
            <a:r>
              <a:rPr lang="fa-IR" sz="2400" dirty="0" smtClean="0"/>
              <a:t> </a:t>
            </a:r>
            <a:r>
              <a:rPr lang="fa-IR" sz="2400" dirty="0" smtClean="0">
                <a:solidFill>
                  <a:srgbClr val="92D050"/>
                </a:solidFill>
              </a:rPr>
              <a:t>برای تعیین شفافیت و زلال بو دن </a:t>
            </a:r>
            <a:r>
              <a:rPr lang="fa-IR" sz="2400" dirty="0" smtClean="0"/>
              <a:t>آب استخر از یک صفحۀ به رنگ سیاه و سفید به قطر 15 سانتی متر استفاده می شود .این صفحه وقتی از اطراف استخر نگاه شود، در عمیق ترین نقطه استخرباید براحتی دیده شود .</a:t>
            </a:r>
          </a:p>
          <a:p>
            <a:pPr algn="justLow" rtl="1"/>
            <a:endParaRPr lang="fa-IR" sz="2400" dirty="0" smtClean="0">
              <a:solidFill>
                <a:schemeClr val="accent2">
                  <a:lumMod val="60000"/>
                  <a:lumOff val="40000"/>
                </a:schemeClr>
              </a:solidFill>
            </a:endParaRPr>
          </a:p>
          <a:p>
            <a:pPr algn="justLow" rtl="1"/>
            <a:r>
              <a:rPr lang="fa-IR" sz="2400" dirty="0" smtClean="0">
                <a:solidFill>
                  <a:schemeClr val="accent1"/>
                </a:solidFill>
              </a:rPr>
              <a:t>برای اندازه گیری کدورت </a:t>
            </a:r>
            <a:r>
              <a:rPr lang="fa-IR" sz="2400" dirty="0" smtClean="0"/>
              <a:t>از دستگاه کدورت سنج استفاده می شود .</a:t>
            </a:r>
          </a:p>
          <a:p>
            <a:pPr algn="justLow" rtl="1"/>
            <a:r>
              <a:rPr lang="fa-IR" sz="2400" dirty="0" smtClean="0"/>
              <a:t>اساس اندازه گیری کد ورت در این دستگاه تفرق نور توسط عوامل</a:t>
            </a:r>
          </a:p>
          <a:p>
            <a:pPr algn="justLow" rtl="1"/>
            <a:r>
              <a:rPr lang="fa-IR" sz="2400" dirty="0" smtClean="0"/>
              <a:t>ایجاد کننده کدورت می باشد.</a:t>
            </a:r>
            <a:endParaRPr lang="en-US" sz="2400" dirty="0"/>
          </a:p>
        </p:txBody>
      </p:sp>
    </p:spTree>
  </p:cSld>
  <p:clrMapOvr>
    <a:masterClrMapping/>
  </p:clrMapOvr>
  <p:transition>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14290"/>
            <a:ext cx="8286808" cy="5262979"/>
          </a:xfrm>
          <a:prstGeom prst="rect">
            <a:avLst/>
          </a:prstGeom>
          <a:noFill/>
        </p:spPr>
        <p:txBody>
          <a:bodyPr wrap="square" rtlCol="0">
            <a:spAutoFit/>
          </a:bodyPr>
          <a:lstStyle/>
          <a:p>
            <a:pPr algn="justLow" rtl="1"/>
            <a:r>
              <a:rPr lang="en-US" sz="2800" b="1" dirty="0" err="1" smtClean="0">
                <a:solidFill>
                  <a:srgbClr val="FF0000"/>
                </a:solidFill>
              </a:rPr>
              <a:t>colour</a:t>
            </a:r>
            <a:r>
              <a:rPr lang="en-US" sz="2800" b="1" dirty="0" smtClean="0">
                <a:solidFill>
                  <a:srgbClr val="FF0000"/>
                </a:solidFill>
                <a:sym typeface="Wingdings"/>
              </a:rPr>
              <a:t></a:t>
            </a:r>
            <a:r>
              <a:rPr lang="en-US" sz="2800" b="1" dirty="0" smtClean="0">
                <a:solidFill>
                  <a:srgbClr val="FF0000"/>
                </a:solidFill>
              </a:rPr>
              <a:t>  </a:t>
            </a:r>
            <a:r>
              <a:rPr lang="fa-IR" sz="2800" b="1" dirty="0" smtClean="0">
                <a:solidFill>
                  <a:srgbClr val="FF0000"/>
                </a:solidFill>
              </a:rPr>
              <a:t>رنگ</a:t>
            </a:r>
          </a:p>
          <a:p>
            <a:pPr algn="justLow" rtl="1"/>
            <a:r>
              <a:rPr lang="fa-IR" sz="2800" dirty="0" smtClean="0"/>
              <a:t>رنگ از خصوصیات ظاهری مهم در آب استخرهای شنا تلقی می شود.</a:t>
            </a:r>
          </a:p>
          <a:p>
            <a:pPr algn="justLow" rtl="1"/>
            <a:r>
              <a:rPr lang="fa-IR" sz="2800" dirty="0" smtClean="0"/>
              <a:t>رنگ ممکن است ناشی از آهن (رنگ</a:t>
            </a:r>
            <a:r>
              <a:rPr lang="fa-IR" sz="2800" dirty="0" smtClean="0">
                <a:solidFill>
                  <a:srgbClr val="FF0000"/>
                </a:solidFill>
              </a:rPr>
              <a:t> قرمز </a:t>
            </a:r>
            <a:r>
              <a:rPr lang="fa-IR" sz="2800" dirty="0" smtClean="0"/>
              <a:t>متمایل به قهوه ای)، منگنز</a:t>
            </a:r>
          </a:p>
          <a:p>
            <a:pPr algn="justLow" rtl="1"/>
            <a:r>
              <a:rPr lang="fa-IR" sz="2800" dirty="0" smtClean="0"/>
              <a:t>(رنگ </a:t>
            </a:r>
            <a:r>
              <a:rPr lang="fa-IR" sz="2800" dirty="0" smtClean="0">
                <a:solidFill>
                  <a:schemeClr val="accent1">
                    <a:lumMod val="50000"/>
                  </a:schemeClr>
                </a:solidFill>
              </a:rPr>
              <a:t>قهوه ای </a:t>
            </a:r>
            <a:r>
              <a:rPr lang="fa-IR" sz="2800" dirty="0" smtClean="0"/>
              <a:t>متمایل به سیاه) و یا رنگ </a:t>
            </a:r>
            <a:r>
              <a:rPr lang="fa-IR" sz="2800" dirty="0" smtClean="0">
                <a:solidFill>
                  <a:srgbClr val="00B050"/>
                </a:solidFill>
              </a:rPr>
              <a:t>سبز</a:t>
            </a:r>
            <a:r>
              <a:rPr lang="fa-IR" sz="2800" dirty="0" smtClean="0"/>
              <a:t>  آبی ناشی از خوردگی</a:t>
            </a:r>
          </a:p>
          <a:p>
            <a:pPr algn="justLow" rtl="1"/>
            <a:r>
              <a:rPr lang="fa-IR" sz="2800" dirty="0" smtClean="0"/>
              <a:t>مس در آب ایجاد شود. هم چنین رشد جلبک ها باعث ایجاد لای ههای</a:t>
            </a:r>
          </a:p>
          <a:p>
            <a:pPr algn="justLow" rtl="1"/>
            <a:r>
              <a:rPr lang="fa-IR" sz="2800" dirty="0" smtClean="0"/>
              <a:t>بیولوژیکی و تولید رنگ سبز یا قهوه ای در آب می گردد. پایش و خذف رنگ از آب استخر مهم می باشد. زیرا رنگ از نظر مقبولیت آب توسط استفاده کنندگان و کاهش شفافیت آب مهم می باشد. </a:t>
            </a:r>
          </a:p>
          <a:p>
            <a:pPr algn="justLow" rtl="1"/>
            <a:endParaRPr lang="fa-IR" sz="2800" dirty="0" smtClean="0"/>
          </a:p>
          <a:p>
            <a:pPr algn="justLow" rtl="1"/>
            <a:endParaRPr lang="fa-IR" sz="2800" dirty="0" smtClean="0"/>
          </a:p>
          <a:p>
            <a:pPr algn="justLow" rtl="1"/>
            <a:endParaRPr lang="fa-IR" sz="2800" dirty="0" smtClean="0"/>
          </a:p>
          <a:p>
            <a:pPr algn="justLow" rtl="1"/>
            <a:r>
              <a:rPr lang="fa-IR" sz="2800" u="sng"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از نظر استاندارد تغییر غیرعادی رنگ آب استخر نباید ایجاد شود</a:t>
            </a:r>
            <a:endParaRPr lang="en-US" sz="2800"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1142984"/>
            <a:ext cx="8358246" cy="4678204"/>
          </a:xfrm>
          <a:prstGeom prst="rect">
            <a:avLst/>
          </a:prstGeom>
          <a:noFill/>
        </p:spPr>
        <p:txBody>
          <a:bodyPr wrap="square" rtlCol="0">
            <a:spAutoFit/>
          </a:bodyPr>
          <a:lstStyle/>
          <a:p>
            <a:pPr algn="justLow" rtl="1"/>
            <a:r>
              <a:rPr lang="fa-IR" sz="2800" b="1" dirty="0" smtClean="0">
                <a:solidFill>
                  <a:srgbClr val="FF0000"/>
                </a:solidFill>
                <a:sym typeface="Wingdings"/>
              </a:rPr>
              <a:t></a:t>
            </a:r>
            <a:r>
              <a:rPr lang="fa-IR" sz="2800" b="1" dirty="0" smtClean="0">
                <a:solidFill>
                  <a:srgbClr val="FF0000"/>
                </a:solidFill>
              </a:rPr>
              <a:t>روغن های معد نی :</a:t>
            </a:r>
          </a:p>
          <a:p>
            <a:pPr algn="r"/>
            <a:r>
              <a:rPr lang="fa-IR" sz="2800" b="1" dirty="0" smtClean="0"/>
              <a:t> </a:t>
            </a:r>
            <a:r>
              <a:rPr lang="fa-IR" sz="2800" dirty="0" smtClean="0"/>
              <a:t>روغن های معدنی در آب می تواند باعث لایۀ قابل مشاهده در سطح آب و یا ایجاد بو در آب شوند بنابراین از نظراستاندارد روغن های معدنی نباید با غلظتی در آب وجود داشته باشند که باعث ایجاد لایه های روغنی قابل مشاهده در سطح آب می گردند</a:t>
            </a:r>
            <a:r>
              <a:rPr lang="fa-IR" sz="2800" b="1" dirty="0" smtClean="0"/>
              <a:t> </a:t>
            </a:r>
          </a:p>
          <a:p>
            <a:pPr algn="r"/>
            <a:endParaRPr lang="fa-IR" sz="2800" b="1" dirty="0" smtClean="0"/>
          </a:p>
          <a:p>
            <a:pPr algn="justLow" rtl="1"/>
            <a:r>
              <a:rPr lang="fa-IR" sz="2800" b="1" dirty="0" smtClean="0">
                <a:solidFill>
                  <a:srgbClr val="FF0000"/>
                </a:solidFill>
                <a:sym typeface="Wingdings"/>
              </a:rPr>
              <a:t> </a:t>
            </a:r>
            <a:r>
              <a:rPr lang="fa-IR" sz="2800" b="1" dirty="0" smtClean="0">
                <a:solidFill>
                  <a:srgbClr val="FF0000"/>
                </a:solidFill>
              </a:rPr>
              <a:t>دترژنت ها:</a:t>
            </a:r>
          </a:p>
          <a:p>
            <a:pPr algn="justLow" rtl="1"/>
            <a:r>
              <a:rPr lang="fa-IR" sz="2800" dirty="0" smtClean="0"/>
              <a:t> دترژنت ها بعنوان عوامل فعال سطحی می توانند در آب</a:t>
            </a:r>
          </a:p>
          <a:p>
            <a:pPr algn="justLow" rtl="1"/>
            <a:r>
              <a:rPr lang="fa-IR" sz="2800" dirty="0" smtClean="0"/>
              <a:t>ایجاد کف نموده و کیفیت آب را تقلیل دهند .. همچنین دترژنت ها نباید</a:t>
            </a:r>
          </a:p>
          <a:p>
            <a:pPr algn="justLow" rtl="1"/>
            <a:r>
              <a:rPr lang="fa-IR" sz="2800" dirty="0" smtClean="0"/>
              <a:t>دارای غلظتی باشند که ایجاد کف در آب بنمایند.</a:t>
            </a:r>
          </a:p>
          <a:p>
            <a:pPr algn="justLow" rtl="1"/>
            <a:endParaRPr lang="en-US" dirty="0"/>
          </a:p>
        </p:txBody>
      </p:sp>
    </p:spTree>
  </p:cSld>
  <p:clrMapOvr>
    <a:masterClrMapping/>
  </p:clrMapOvr>
  <p:transition>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lizadeh\Desktop\براتیان\pic2\340.bmp"/>
          <p:cNvPicPr>
            <a:picLocks noChangeAspect="1" noChangeArrowheads="1"/>
          </p:cNvPicPr>
          <p:nvPr/>
        </p:nvPicPr>
        <p:blipFill>
          <a:blip r:embed="rId2"/>
          <a:srcRect/>
          <a:stretch>
            <a:fillRect/>
          </a:stretch>
        </p:blipFill>
        <p:spPr bwMode="auto">
          <a:xfrm>
            <a:off x="428596" y="0"/>
            <a:ext cx="8286808" cy="6643710"/>
          </a:xfrm>
          <a:prstGeom prst="rect">
            <a:avLst/>
          </a:prstGeom>
          <a:solidFill>
            <a:srgbClr val="000000">
              <a:shade val="95000"/>
            </a:srgbClr>
          </a:solidFill>
          <a:ln w="444500" cap="sq">
            <a:solidFill>
              <a:srgbClr val="0070C0"/>
            </a:solidFill>
            <a:miter lim="800000"/>
          </a:ln>
          <a:effectLst>
            <a:outerShdw blurRad="254000" dist="190500" dir="2700000" sy="90000" algn="bl" rotWithShape="0">
              <a:srgbClr val="000000">
                <a:alpha val="40000"/>
              </a:srgbClr>
            </a:outerShdw>
          </a:effectLst>
        </p:spPr>
      </p:pic>
    </p:spTree>
  </p:cSld>
  <p:clrMapOvr>
    <a:masterClrMapping/>
  </p:clrMapOvr>
  <p:transition>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defRPr/>
            </a:pPr>
            <a:r>
              <a:rPr lang="fa-IR"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عوامل بیولوژیک</a:t>
            </a:r>
            <a:endParaRPr lang="en-US"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7171" name="Rectangle 3"/>
          <p:cNvSpPr>
            <a:spLocks noGrp="1" noChangeArrowheads="1"/>
          </p:cNvSpPr>
          <p:nvPr>
            <p:ph type="body" idx="1"/>
          </p:nvPr>
        </p:nvSpPr>
        <p:spPr>
          <a:xfrm>
            <a:off x="468313" y="1484313"/>
            <a:ext cx="8229600" cy="4525962"/>
          </a:xfrm>
        </p:spPr>
        <p:txBody>
          <a:bodyPr/>
          <a:lstStyle/>
          <a:p>
            <a:pPr algn="just" rtl="1" eaLnBrk="1" hangingPunct="1">
              <a:buClr>
                <a:schemeClr val="tx1"/>
              </a:buClr>
              <a:buFont typeface="Wingdings" pitchFamily="2" charset="2"/>
              <a:buChar char="q"/>
              <a:defRPr/>
            </a:pPr>
            <a:r>
              <a:rPr lang="fa-IR" sz="3600" b="1" dirty="0" smtClean="0"/>
              <a:t>باکتریها  : </a:t>
            </a:r>
            <a:r>
              <a:rPr lang="fa-IR" sz="2800" b="1" dirty="0" smtClean="0"/>
              <a:t>(سالمونلا-استاف-استرپتوکوک-پسودومونا- </a:t>
            </a:r>
            <a:r>
              <a:rPr lang="fa-IR" sz="2400" b="1" dirty="0" smtClean="0"/>
              <a:t>ویبریو کلرا</a:t>
            </a:r>
            <a:r>
              <a:rPr lang="fa-IR" sz="2800" b="1" dirty="0" smtClean="0"/>
              <a:t> </a:t>
            </a:r>
            <a:r>
              <a:rPr lang="en-US" sz="2800" b="1" dirty="0" smtClean="0"/>
              <a:t>-</a:t>
            </a:r>
            <a:r>
              <a:rPr lang="fa-IR" sz="2800" b="1" dirty="0" smtClean="0"/>
              <a:t>مایکوباکتریوم-کلامیدیا-ایشریشیا کولی-لپتوسپیروز)</a:t>
            </a:r>
          </a:p>
          <a:p>
            <a:pPr algn="just" rtl="1" eaLnBrk="1" hangingPunct="1">
              <a:buClr>
                <a:schemeClr val="tx1"/>
              </a:buClr>
              <a:buFont typeface="Wingdings" pitchFamily="2" charset="2"/>
              <a:buChar char="q"/>
              <a:defRPr/>
            </a:pPr>
            <a:r>
              <a:rPr lang="fa-IR" sz="3600" b="1" dirty="0" smtClean="0"/>
              <a:t>انگلها و تک یاخته ها: </a:t>
            </a:r>
            <a:r>
              <a:rPr lang="fa-IR" sz="2800" b="1" dirty="0" smtClean="0"/>
              <a:t>(کرمها-زیاردیا) (آنتامبا-نگلریا-کریپتوسپوریدیوم-سیکوسپورا</a:t>
            </a:r>
            <a:r>
              <a:rPr lang="fa-IR" sz="3600" b="1" dirty="0" smtClean="0"/>
              <a:t>)</a:t>
            </a:r>
          </a:p>
          <a:p>
            <a:pPr algn="just" rtl="1" eaLnBrk="1" hangingPunct="1">
              <a:buClr>
                <a:schemeClr val="tx1"/>
              </a:buClr>
              <a:buFont typeface="Wingdings" pitchFamily="2" charset="2"/>
              <a:buChar char="q"/>
              <a:defRPr/>
            </a:pPr>
            <a:r>
              <a:rPr lang="fa-IR" sz="3600" b="1" dirty="0" smtClean="0"/>
              <a:t>قارچها  :  </a:t>
            </a:r>
            <a:r>
              <a:rPr lang="fa-IR" sz="2800" b="1" dirty="0" smtClean="0"/>
              <a:t>( پنی سیلیوم-آسپرزیلوس)</a:t>
            </a:r>
          </a:p>
          <a:p>
            <a:pPr algn="just" rtl="1" eaLnBrk="1" hangingPunct="1">
              <a:defRPr/>
            </a:pPr>
            <a:endParaRPr lang="fa-IR" sz="2800" b="1" dirty="0" smtClean="0"/>
          </a:p>
          <a:p>
            <a:pPr algn="just" rtl="1" eaLnBrk="1" hangingPunct="1">
              <a:buClr>
                <a:schemeClr val="tx1"/>
              </a:buClr>
              <a:buFont typeface="Wingdings" pitchFamily="2" charset="2"/>
              <a:buChar char="q"/>
              <a:defRPr/>
            </a:pPr>
            <a:r>
              <a:rPr lang="fa-IR" sz="3600" b="1" dirty="0" smtClean="0"/>
              <a:t>ویروسها : </a:t>
            </a:r>
            <a:r>
              <a:rPr lang="fa-IR" sz="2400" b="1" dirty="0" smtClean="0"/>
              <a:t>(پولیو-کوکساکی-هپاتیت</a:t>
            </a:r>
            <a:r>
              <a:rPr lang="en-US" sz="2400" b="1" dirty="0" smtClean="0"/>
              <a:t>A</a:t>
            </a:r>
            <a:r>
              <a:rPr lang="fa-IR" sz="2400" b="1" dirty="0" smtClean="0"/>
              <a:t>و</a:t>
            </a:r>
            <a:r>
              <a:rPr lang="en-US" sz="2400" b="1" dirty="0" smtClean="0"/>
              <a:t>E</a:t>
            </a:r>
            <a:r>
              <a:rPr lang="fa-IR" sz="2400" b="1" dirty="0" smtClean="0"/>
              <a:t>-آدنوویروسها-)</a:t>
            </a:r>
          </a:p>
        </p:txBody>
      </p:sp>
    </p:spTree>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0034" y="785794"/>
            <a:ext cx="8229600" cy="5429288"/>
          </a:xfrm>
        </p:spPr>
        <p:txBody>
          <a:bodyPr>
            <a:normAutofit/>
          </a:bodyPr>
          <a:lstStyle/>
          <a:p>
            <a:pPr algn="justLow" rtl="1">
              <a:buNone/>
            </a:pPr>
            <a:r>
              <a:rPr lang="fa-IR" dirty="0" smtClean="0"/>
              <a:t>کیفیت آب استخرهای شنا توسط بعضی از پارامترهای شیمیائی،فیزیکی و بیولوژیکی تعیین می شود. مهمترین این پارامترها در زیرمورد بحث قرار می گیرد:</a:t>
            </a:r>
          </a:p>
          <a:p>
            <a:pPr algn="justLow" rtl="1"/>
            <a:r>
              <a:rPr lang="fa-IR" b="1" dirty="0" smtClean="0">
                <a:solidFill>
                  <a:srgbClr val="00B0F0"/>
                </a:solidFill>
              </a:rPr>
              <a:t> مشخصه های شیمیائی:</a:t>
            </a:r>
          </a:p>
          <a:p>
            <a:pPr algn="justLow" rtl="1">
              <a:buNone/>
            </a:pPr>
            <a:r>
              <a:rPr lang="fa-IR" dirty="0" smtClean="0"/>
              <a:t>خصوصیات شیمیایی مهم آب استخرهای شنا بشرح زیر می باشد:</a:t>
            </a:r>
          </a:p>
          <a:p>
            <a:pPr algn="justLow" rtl="1"/>
            <a:r>
              <a:rPr lang="en-US" b="1" dirty="0" smtClean="0">
                <a:solidFill>
                  <a:srgbClr val="FF0000"/>
                </a:solidFill>
              </a:rPr>
              <a:t>pH </a:t>
            </a:r>
          </a:p>
          <a:p>
            <a:pPr algn="justLow" rtl="1">
              <a:buNone/>
            </a:pPr>
            <a:r>
              <a:rPr lang="en-US" dirty="0" smtClean="0"/>
              <a:t>pH</a:t>
            </a:r>
            <a:r>
              <a:rPr lang="fa-IR" dirty="0" smtClean="0"/>
              <a:t>درجۀ اسیدی و بازی آب را نشان می دهد</a:t>
            </a:r>
            <a:endParaRPr lang="en-US" dirty="0" smtClean="0"/>
          </a:p>
          <a:p>
            <a:pPr algn="justLow" rtl="1">
              <a:buNone/>
            </a:pPr>
            <a:r>
              <a:rPr lang="en-US" dirty="0" smtClean="0"/>
              <a:t>PH </a:t>
            </a:r>
            <a:r>
              <a:rPr lang="fa-IR" dirty="0" smtClean="0"/>
              <a:t>بعنوان منهای لگاریتم غلظت یون ها ی </a:t>
            </a:r>
            <a:r>
              <a:rPr lang="en-US" dirty="0" smtClean="0"/>
              <a:t>H+</a:t>
            </a:r>
            <a:r>
              <a:rPr lang="fa-IR" dirty="0" smtClean="0"/>
              <a:t> در آب است</a:t>
            </a:r>
            <a:r>
              <a:rPr lang="en-US" dirty="0" smtClean="0"/>
              <a:t> pH</a:t>
            </a:r>
            <a:r>
              <a:rPr lang="fa-IR" dirty="0" smtClean="0"/>
              <a:t> بین </a:t>
            </a:r>
            <a:r>
              <a:rPr lang="fa-IR" dirty="0" smtClean="0">
                <a:solidFill>
                  <a:srgbClr val="FF0000"/>
                </a:solidFill>
              </a:rPr>
              <a:t>0 تا 14</a:t>
            </a:r>
            <a:r>
              <a:rPr lang="fa-IR" dirty="0" smtClean="0"/>
              <a:t> متغیر می باشد.</a:t>
            </a:r>
            <a:endParaRPr lang="en-US" dirty="0" smtClean="0"/>
          </a:p>
          <a:p>
            <a:pPr algn="justLow" rtl="1">
              <a:buNone/>
            </a:pPr>
            <a:endParaRPr lang="en-US" dirty="0"/>
          </a:p>
        </p:txBody>
      </p:sp>
    </p:spTree>
  </p:cSld>
  <p:clrMapOvr>
    <a:masterClrMapping/>
  </p:clrMapOvr>
  <p:transition>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idx="4294967295"/>
          </p:nvPr>
        </p:nvSpPr>
        <p:spPr/>
        <p:txBody>
          <a:bodyPr/>
          <a:lstStyle/>
          <a:p>
            <a:r>
              <a:rPr lang="ar-SA" sz="4000" b="1">
                <a:latin typeface="Arial"/>
                <a:cs typeface="Times New Roman" pitchFamily="18" charset="0"/>
              </a:rPr>
              <a:t>«ويژگي های ميكروبيولوژي آب استخرهای شنا»</a:t>
            </a:r>
            <a:r>
              <a:rPr lang="ar-SA" sz="4000">
                <a:cs typeface="Times New Roman" pitchFamily="18" charset="0"/>
              </a:rPr>
              <a:t> </a:t>
            </a:r>
            <a:endParaRPr lang="en-US" sz="4000"/>
          </a:p>
        </p:txBody>
      </p:sp>
      <p:graphicFrame>
        <p:nvGraphicFramePr>
          <p:cNvPr id="30795" name="Group 75"/>
          <p:cNvGraphicFramePr>
            <a:graphicFrameLocks noGrp="1"/>
          </p:cNvGraphicFramePr>
          <p:nvPr>
            <p:ph sz="half" idx="4294967295"/>
          </p:nvPr>
        </p:nvGraphicFramePr>
        <p:xfrm>
          <a:off x="1258888" y="1600200"/>
          <a:ext cx="7427912" cy="4495800"/>
        </p:xfrm>
        <a:graphic>
          <a:graphicData uri="http://schemas.openxmlformats.org/drawingml/2006/table">
            <a:tbl>
              <a:tblPr rtl="1"/>
              <a:tblGrid>
                <a:gridCol w="3054350"/>
                <a:gridCol w="3602037"/>
                <a:gridCol w="771525"/>
              </a:tblGrid>
              <a:tr h="7493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حد مجاز تعداد باکتری</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anchor="ctr" horzOverflow="overflow">
                    <a:lnL>
                      <a:noFill/>
                    </a:lnL>
                    <a:lnR>
                      <a:noFill/>
                    </a:lnR>
                    <a:lnT>
                      <a:noFill/>
                    </a:lnT>
                    <a:lnB>
                      <a:noFill/>
                    </a:lnB>
                    <a:lnTlToBr>
                      <a:noFill/>
                    </a:lnTlToBr>
                    <a:lnBlToTr>
                      <a:noFill/>
                    </a:lnBlToTr>
                    <a:solidFill>
                      <a:srgbClr val="8C787F"/>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نوع ميكروارگانيسم</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anchor="ctr" horzOverflow="overflow">
                    <a:lnL>
                      <a:noFill/>
                    </a:lnL>
                    <a:lnR>
                      <a:noFill/>
                    </a:lnR>
                    <a:lnT>
                      <a:noFill/>
                    </a:lnT>
                    <a:lnB>
                      <a:noFill/>
                    </a:lnB>
                    <a:lnTlToBr>
                      <a:noFill/>
                    </a:lnTlToBr>
                    <a:lnBlToTr>
                      <a:noFill/>
                    </a:lnBlToTr>
                    <a:solidFill>
                      <a:srgbClr val="8C787F"/>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رديف</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anchor="ctr" horzOverflow="overflow">
                    <a:lnL>
                      <a:noFill/>
                    </a:lnL>
                    <a:lnR>
                      <a:noFill/>
                    </a:lnR>
                    <a:lnT>
                      <a:noFill/>
                    </a:lnT>
                    <a:lnB>
                      <a:noFill/>
                    </a:lnB>
                    <a:lnTlToBr>
                      <a:noFill/>
                    </a:lnTlToBr>
                    <a:lnBlToTr>
                      <a:noFill/>
                    </a:lnBlToTr>
                    <a:solidFill>
                      <a:srgbClr val="8C787F"/>
                    </a:solidFill>
                  </a:tcPr>
                </a:tc>
              </a:tr>
              <a:tr h="7493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200 در هر ميلي ليتر</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ياكتري هاي هتروتروف</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1</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r>
              <a:tr h="7493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كمتر از 1 در 100 ميلي ليتر</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اشرشياکلي يا كليفرم هاي گرما پاي</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2</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r>
              <a:tr h="7493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50 در 100 ميلي ليتر</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استافيلوكوكوس</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3</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r>
              <a:tr h="7493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100 در 100 ميلي ليتر</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آنتروكوك هاي روده اي</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4</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r>
              <a:tr h="7493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كمتر از 1 در 100 ميلي ليتر</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سودوموناس آئروژينوزا</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ar-SA" sz="1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rPr>
                        <a:t>5</a:t>
                      </a:r>
                      <a:endParaRPr kumimoji="0" lang="ar-SA"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C0C0C0"/>
                    </a:solidFill>
                  </a:tcPr>
                </a:tc>
              </a:tr>
            </a:tbl>
          </a:graphicData>
        </a:graphic>
      </p:graphicFrame>
    </p:spTree>
  </p:cSld>
  <p:clrMapOvr>
    <a:masterClrMapping/>
  </p:clrMapOvr>
  <p:transition>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idx="4294967295"/>
          </p:nvPr>
        </p:nvSpPr>
        <p:spPr/>
        <p:txBody>
          <a:bodyPr/>
          <a:lstStyle/>
          <a:p>
            <a:pPr algn="ctr"/>
            <a:r>
              <a:rPr lang="fa-IR" dirty="0">
                <a:cs typeface="Times New Roman" pitchFamily="18" charset="0"/>
              </a:rPr>
              <a:t>آنتروکوک های روده ای</a:t>
            </a:r>
            <a:endParaRPr lang="en-US" dirty="0"/>
          </a:p>
        </p:txBody>
      </p:sp>
      <p:sp>
        <p:nvSpPr>
          <p:cNvPr id="37890" name="Content Placeholder 2"/>
          <p:cNvSpPr>
            <a:spLocks noGrp="1"/>
          </p:cNvSpPr>
          <p:nvPr>
            <p:ph idx="4294967295"/>
          </p:nvPr>
        </p:nvSpPr>
        <p:spPr>
          <a:xfrm>
            <a:off x="214313" y="1600200"/>
            <a:ext cx="8472487" cy="4525963"/>
          </a:xfrm>
        </p:spPr>
        <p:txBody>
          <a:bodyPr/>
          <a:lstStyle/>
          <a:p>
            <a:pPr algn="justLow" rtl="1">
              <a:buFont typeface="Wingdings" pitchFamily="2" charset="2"/>
              <a:buNone/>
            </a:pPr>
            <a:r>
              <a:rPr lang="fa-IR" dirty="0"/>
              <a:t>باکتری های ساکن رود ۀ بزرگ انسان و سا یر حیوانات خونگرم است که مقاومت زیادی در برابرشرایط نامناسب محیط از خو د نشان می دهد و وجود آن ها در آب حتی در غیاب اشریشیاکلی نشانگر آلودگی مدفوعی است .</a:t>
            </a:r>
          </a:p>
          <a:p>
            <a:pPr algn="justLow" rtl="1">
              <a:buFont typeface="Wingdings" pitchFamily="2" charset="2"/>
              <a:buNone/>
            </a:pPr>
            <a:r>
              <a:rPr lang="fa-IR" dirty="0"/>
              <a:t> این باکتریها به ندرت در آب تکثیر می یابند و از اشریشیاکلی پایدارتر هستند.</a:t>
            </a:r>
            <a:endParaRPr lang="en-US" dirty="0"/>
          </a:p>
        </p:txBody>
      </p:sp>
    </p:spTree>
  </p:cSld>
  <p:clrMapOvr>
    <a:masterClrMapping/>
  </p:clrMapOvr>
  <p:transition>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43000" y="228600"/>
            <a:ext cx="7772400" cy="1143000"/>
          </a:xfrm>
        </p:spPr>
        <p:txBody>
          <a:bodyPr/>
          <a:lstStyle/>
          <a:p>
            <a:r>
              <a:rPr lang="en-US" smtClean="0"/>
              <a:t>Vibrio cholerae</a:t>
            </a:r>
          </a:p>
        </p:txBody>
      </p:sp>
      <p:pic>
        <p:nvPicPr>
          <p:cNvPr id="9219" name="Picture 4" descr="A:\pic5.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86000" y="1493838"/>
            <a:ext cx="4724400" cy="460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pPr algn="justLow" rtl="1"/>
            <a:r>
              <a:rPr lang="fa-IR" sz="4000" b="1" dirty="0">
                <a:cs typeface="Times New Roman" pitchFamily="18" charset="0"/>
              </a:rPr>
              <a:t/>
            </a:r>
            <a:br>
              <a:rPr lang="fa-IR" sz="4000" b="1" dirty="0">
                <a:cs typeface="Times New Roman" pitchFamily="18" charset="0"/>
              </a:rPr>
            </a:br>
            <a:r>
              <a:rPr lang="fa-IR" sz="4000" b="1" dirty="0">
                <a:cs typeface="Times New Roman" pitchFamily="18" charset="0"/>
              </a:rPr>
              <a:t>(آزمایش </a:t>
            </a:r>
            <a:r>
              <a:rPr lang="en-US" sz="4000" b="1" dirty="0"/>
              <a:t>HPC </a:t>
            </a:r>
            <a:r>
              <a:rPr lang="fa-IR" sz="4000" b="1" dirty="0">
                <a:cs typeface="Times New Roman" pitchFamily="18" charset="0"/>
              </a:rPr>
              <a:t>)شمارش میکرو ارگانیسم های هترو تروف</a:t>
            </a:r>
            <a:r>
              <a:rPr lang="fa-IR" sz="4000" dirty="0">
                <a:cs typeface="Times New Roman" pitchFamily="18" charset="0"/>
              </a:rPr>
              <a:t/>
            </a:r>
            <a:br>
              <a:rPr lang="fa-IR" sz="4000" dirty="0">
                <a:cs typeface="Times New Roman" pitchFamily="18" charset="0"/>
              </a:rPr>
            </a:br>
            <a:endParaRPr lang="en-US" sz="4000" dirty="0"/>
          </a:p>
        </p:txBody>
      </p:sp>
      <p:sp>
        <p:nvSpPr>
          <p:cNvPr id="3" name="Content Placeholder 2"/>
          <p:cNvSpPr>
            <a:spLocks noGrp="1"/>
          </p:cNvSpPr>
          <p:nvPr>
            <p:ph idx="4294967295"/>
          </p:nvPr>
        </p:nvSpPr>
        <p:spPr/>
        <p:txBody>
          <a:bodyPr>
            <a:normAutofit/>
          </a:bodyPr>
          <a:lstStyle/>
          <a:p>
            <a:pPr algn="justLow" rtl="1">
              <a:lnSpc>
                <a:spcPct val="80000"/>
              </a:lnSpc>
            </a:pPr>
            <a:r>
              <a:rPr lang="fa-IR" sz="2700" b="1" dirty="0"/>
              <a:t>شمارش میکرو ارگانیسم ها ی هتروتروف که پیش از این تحت عنوان شمارش پلیت استاندارد شناخته می شد – روشی است که توسط آن تعداد باکتری های  هتروتروف زنده در آب اندازه گیری شده و جزء تغییرات کیفی به هنگام تصفیه و توزیع آب و یا کیفیت آب استخرهای شنا بررسی می گردد .</a:t>
            </a:r>
          </a:p>
          <a:p>
            <a:pPr algn="justLow" rtl="1">
              <a:lnSpc>
                <a:spcPct val="80000"/>
              </a:lnSpc>
            </a:pPr>
            <a:r>
              <a:rPr lang="fa-IR" sz="2700" b="1" dirty="0"/>
              <a:t> کلنی های مورد مطالعه با این روش می توانند به صورت دوتایی – زنجیره ای- خوشه ای و یا منفرد تشکیل شوندکه همه انواع آن تحت عنوان واحد های تشکیل دهنده کلنی  </a:t>
            </a:r>
            <a:r>
              <a:rPr lang="en-US" sz="2700" b="1" dirty="0"/>
              <a:t>CFU ) </a:t>
            </a:r>
            <a:r>
              <a:rPr lang="fa-IR" sz="2700" b="1" dirty="0"/>
              <a:t> )نامیده می شوند .شمارش نهایی به مقدار موثر انتشار کلنی بستگی دارد از این رو روش کار و محیط کشت به گونه ای باید انتخاب شود که بتواند بیشترین تعداد کلنی را در مدت معینی از گرماگذاری تولید کند در حال حاض سه روش و 4 محیط کشت وجود دارد که بیان می گردد:</a:t>
            </a:r>
            <a:endParaRPr lang="fa-IR" sz="2700" dirty="0"/>
          </a:p>
        </p:txBody>
      </p:sp>
    </p:spTree>
  </p:cSld>
  <p:clrMapOvr>
    <a:masterClrMapping/>
  </p:clrMapOvr>
  <p:transition>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idx="4294967295"/>
          </p:nvPr>
        </p:nvSpPr>
        <p:spPr/>
        <p:txBody>
          <a:bodyPr/>
          <a:lstStyle/>
          <a:p>
            <a:pPr algn="ctr" rtl="1"/>
            <a:r>
              <a:rPr lang="fa-IR" b="1" dirty="0">
                <a:cs typeface="Times New Roman" pitchFamily="18" charset="0"/>
              </a:rPr>
              <a:t>روش و محیط کشت (آزمایش </a:t>
            </a:r>
            <a:r>
              <a:rPr lang="en-US" b="1" dirty="0"/>
              <a:t>HPC </a:t>
            </a:r>
            <a:r>
              <a:rPr lang="fa-IR" b="1" dirty="0">
                <a:cs typeface="Times New Roman" pitchFamily="18" charset="0"/>
              </a:rPr>
              <a:t>)</a:t>
            </a:r>
            <a:endParaRPr lang="en-US" dirty="0"/>
          </a:p>
        </p:txBody>
      </p:sp>
      <p:sp>
        <p:nvSpPr>
          <p:cNvPr id="36866" name="Content Placeholder 2"/>
          <p:cNvSpPr>
            <a:spLocks noGrp="1"/>
          </p:cNvSpPr>
          <p:nvPr>
            <p:ph idx="4294967295"/>
          </p:nvPr>
        </p:nvSpPr>
        <p:spPr>
          <a:xfrm>
            <a:off x="214313" y="1600200"/>
            <a:ext cx="8929687" cy="5043488"/>
          </a:xfrm>
        </p:spPr>
        <p:txBody>
          <a:bodyPr/>
          <a:lstStyle/>
          <a:p>
            <a:pPr algn="justLow" rtl="1"/>
            <a:r>
              <a:rPr lang="fa-IR" sz="1800" b="1" dirty="0"/>
              <a:t>روش های 1- پور پلیت 2- کشت سطحی یا اسپرید پلیت 3- صافی غشایی یا ممبران فیلتر </a:t>
            </a:r>
            <a:endParaRPr lang="fa-IR" sz="1800" dirty="0"/>
          </a:p>
          <a:p>
            <a:pPr algn="justLow" rtl="1"/>
            <a:r>
              <a:rPr lang="fa-IR" sz="1800" b="1" dirty="0"/>
              <a:t>محیط های کشت : </a:t>
            </a:r>
            <a:r>
              <a:rPr lang="en-US" sz="1800" b="1" dirty="0"/>
              <a:t>Plate count </a:t>
            </a:r>
            <a:r>
              <a:rPr lang="en-US" sz="1800" b="1" dirty="0" smtClean="0"/>
              <a:t>agar </a:t>
            </a:r>
            <a:r>
              <a:rPr lang="fa-IR" sz="1800" b="1" dirty="0" smtClean="0"/>
              <a:t>،</a:t>
            </a:r>
            <a:r>
              <a:rPr lang="en-US" sz="1800" b="1" dirty="0" smtClean="0"/>
              <a:t>m </a:t>
            </a:r>
            <a:r>
              <a:rPr lang="en-US" sz="1800" b="1" dirty="0"/>
              <a:t>HPC Agar</a:t>
            </a:r>
            <a:r>
              <a:rPr lang="en-US" sz="1800" b="1" dirty="0">
                <a:latin typeface="Arial"/>
              </a:rPr>
              <a:t> </a:t>
            </a:r>
            <a:r>
              <a:rPr lang="fa-IR" sz="1800" b="1" dirty="0" smtClean="0"/>
              <a:t>،</a:t>
            </a:r>
            <a:r>
              <a:rPr lang="en-US" sz="1800" b="1" dirty="0" smtClean="0"/>
              <a:t>-</a:t>
            </a:r>
            <a:r>
              <a:rPr lang="en-US" sz="1800" b="1" dirty="0"/>
              <a:t>R2A Agar </a:t>
            </a:r>
            <a:r>
              <a:rPr lang="fa-IR" sz="1800" b="1" dirty="0" smtClean="0"/>
              <a:t>،</a:t>
            </a:r>
            <a:r>
              <a:rPr lang="en-US" sz="1800" b="1" dirty="0" smtClean="0"/>
              <a:t>NWRI </a:t>
            </a:r>
            <a:r>
              <a:rPr lang="en-US" sz="1800" b="1" dirty="0"/>
              <a:t>Agar(HPCA)</a:t>
            </a:r>
            <a:endParaRPr lang="en-US" sz="1800" dirty="0"/>
          </a:p>
          <a:p>
            <a:pPr algn="justLow" rtl="1"/>
            <a:r>
              <a:rPr lang="fa-IR" sz="1800" b="1" dirty="0"/>
              <a:t>روش پورپلیت : مقدار1/0 تا 1 میلی لیتر از نمونه یا نمونه ای رقیق شده که به وسیله ی پیپت به پلیت سترون اضافه و سپس محیط کشت آگار مذاب را می افزاییم و پس از مخلوط شدن باید سرد و منجمدگردد سپس گرماگذاری شده و شمارش کلنی انجام می گردد.</a:t>
            </a:r>
            <a:endParaRPr lang="fa-IR" sz="1800" dirty="0"/>
          </a:p>
          <a:p>
            <a:pPr algn="justLow" rtl="1"/>
            <a:r>
              <a:rPr lang="fa-IR" sz="1800" b="1" dirty="0"/>
              <a:t>روش کشت سطحی : مقدار 1/0 یا 5/0 میلی لیتر از نمونه یا 1/0 یا 5/0 میلی لیتر از رقت مناسب نمونه به محیط کشت حاوی آگار جامد شده موجود در پلیت اضافه می شود . نمونه ی تلقیح شده  بر روی سطح محیط کشت را با یک میله شیشه ای سترون به صورت یکنواخت پخش می گردد.در این روش همه کلنی ها بر روی سطح محیط کشت به وجود آمده و مانع از نفوذ کلنی ها به داخل آگار مذاب می شود . پس از گرماگذاری در دما زمان مناسب – کلنی های باکتری ها را بر روی سطح آگار شمارش می نمایند</a:t>
            </a:r>
            <a:endParaRPr lang="fa-IR" sz="1800" dirty="0"/>
          </a:p>
          <a:p>
            <a:pPr algn="justLow" rtl="1"/>
            <a:r>
              <a:rPr lang="fa-IR" sz="1800" b="1" dirty="0"/>
              <a:t>روش صافی غشایی : این روش در مورد نمونه های آب با حجم زیاد و کدورت کم و معمولاٌ برای آب هایی با احتمال شمارش کلنی (کمتر از   </a:t>
            </a:r>
            <a:r>
              <a:rPr lang="en-US" sz="1800" dirty="0" err="1"/>
              <a:t>colong</a:t>
            </a:r>
            <a:r>
              <a:rPr lang="en-US" sz="1800" dirty="0"/>
              <a:t> forming unit )</a:t>
            </a:r>
            <a:r>
              <a:rPr lang="en-US" sz="1800" b="1" dirty="0" err="1"/>
              <a:t>Cfu</a:t>
            </a:r>
            <a:r>
              <a:rPr lang="en-US" sz="1800" b="1" dirty="0"/>
              <a:t>/ml 10- 1 </a:t>
            </a:r>
            <a:r>
              <a:rPr lang="fa-IR" sz="1800" b="1" dirty="0"/>
              <a:t>به کار می رود این روش شوک گرمائی ایجاد نمی کند و هزینه های آن برای تهیه صافی های غشایی بیشتر از دو روش  دیگر برشمرده می شود</a:t>
            </a:r>
            <a:endParaRPr lang="fa-IR" sz="1800" dirty="0"/>
          </a:p>
        </p:txBody>
      </p:sp>
    </p:spTree>
  </p:cSld>
  <p:clrMapOvr>
    <a:masterClrMapping/>
  </p:clrMapOvr>
  <p:transition>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hoto-0010"/>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2843213" y="1268413"/>
            <a:ext cx="4114800" cy="4295775"/>
          </a:xfrm>
        </p:spPr>
      </p:pic>
      <p:sp>
        <p:nvSpPr>
          <p:cNvPr id="46083" name="Slide Number Placeholder 4"/>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482E0C68-D912-47E0-9306-3E1B964B5FEE}" type="slidenum">
              <a:rPr lang="ar-SA" sz="1400" smtClean="0"/>
              <a:pPr/>
              <a:t>25</a:t>
            </a:fld>
            <a:endParaRPr lang="en-US" sz="1400" smtClean="0"/>
          </a:p>
        </p:txBody>
      </p:sp>
    </p:spTree>
  </p:cSld>
  <p:clrMapOvr>
    <a:masterClrMapping/>
  </p:clrMapOvr>
  <p:transition>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4"/>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5455EBA2-2E6A-464C-9D29-AE451207EC33}" type="slidenum">
              <a:rPr lang="ar-SA" sz="1400" smtClean="0"/>
              <a:pPr/>
              <a:t>26</a:t>
            </a:fld>
            <a:endParaRPr lang="en-US" sz="1400" smtClean="0"/>
          </a:p>
        </p:txBody>
      </p:sp>
      <p:pic>
        <p:nvPicPr>
          <p:cNvPr id="47107" name="Picture 2" descr="Photo-0015"/>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1692275" y="908050"/>
            <a:ext cx="6727825" cy="5046663"/>
          </a:xfrm>
          <a:noFill/>
          <a:extLst>
            <a:ext uri="{AF507438-7753-43E0-B8FC-AC1667EBCBE1}">
              <a14:hiddenEffects xmlns:a14="http://schemas.microsoft.com/office/drawing/2010/main" xmlns="">
                <a:effectLst>
                  <a:outerShdw dist="35921" dir="2700000" algn="ctr" rotWithShape="0">
                    <a:srgbClr val="808080"/>
                  </a:outerShdw>
                </a:effectLst>
              </a14:hiddenEffects>
            </a:ext>
          </a:extLst>
        </p:spPr>
      </p:pic>
    </p:spTree>
  </p:cSld>
  <p:clrMapOvr>
    <a:masterClrMapping/>
  </p:clrMapOvr>
  <p:transition>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idx="4294967295"/>
          </p:nvPr>
        </p:nvSpPr>
        <p:spPr/>
        <p:txBody>
          <a:bodyPr/>
          <a:lstStyle/>
          <a:p>
            <a:pPr algn="ctr"/>
            <a:r>
              <a:rPr lang="ar-SA" b="1" dirty="0">
                <a:cs typeface="Times New Roman" pitchFamily="18" charset="0"/>
              </a:rPr>
              <a:t>سودوموناس آئروژینوزا</a:t>
            </a:r>
            <a:endParaRPr lang="en-US" dirty="0"/>
          </a:p>
        </p:txBody>
      </p:sp>
      <p:sp>
        <p:nvSpPr>
          <p:cNvPr id="33794" name="Content Placeholder 2"/>
          <p:cNvSpPr>
            <a:spLocks noGrp="1"/>
          </p:cNvSpPr>
          <p:nvPr>
            <p:ph idx="4294967295"/>
          </p:nvPr>
        </p:nvSpPr>
        <p:spPr>
          <a:xfrm>
            <a:off x="357188" y="1600200"/>
            <a:ext cx="8572500" cy="4525963"/>
          </a:xfrm>
        </p:spPr>
        <p:txBody>
          <a:bodyPr/>
          <a:lstStyle/>
          <a:p>
            <a:pPr algn="justLow" rtl="1"/>
            <a:r>
              <a:rPr lang="ar-SA" dirty="0"/>
              <a:t>یک </a:t>
            </a:r>
            <a:r>
              <a:rPr lang="ar-SA" dirty="0">
                <a:hlinkClick r:id="rId2" tooltip="باکتری"/>
              </a:rPr>
              <a:t>باکتری</a:t>
            </a:r>
            <a:r>
              <a:rPr lang="ar-SA" dirty="0"/>
              <a:t> </a:t>
            </a:r>
            <a:r>
              <a:rPr lang="ar-SA" dirty="0">
                <a:hlinkClick r:id="rId3" tooltip="گرم منفی"/>
              </a:rPr>
              <a:t>گرم منفی</a:t>
            </a:r>
            <a:r>
              <a:rPr lang="ar-SA" dirty="0"/>
              <a:t> است که بیشتر در خاک، آب و دیگر </a:t>
            </a:r>
            <a:r>
              <a:rPr lang="fa-IR" dirty="0"/>
              <a:t>محیط</a:t>
            </a:r>
            <a:r>
              <a:rPr lang="en-US" dirty="0"/>
              <a:t> </a:t>
            </a:r>
            <a:r>
              <a:rPr lang="fa-IR" dirty="0"/>
              <a:t>های</a:t>
            </a:r>
            <a:r>
              <a:rPr lang="ar-SA" dirty="0"/>
              <a:t> نمناک یافت می‌شود</a:t>
            </a:r>
            <a:endParaRPr lang="fa-IR" dirty="0"/>
          </a:p>
          <a:p>
            <a:pPr algn="justLow" rtl="1"/>
            <a:r>
              <a:rPr lang="ar-SA" dirty="0">
                <a:latin typeface="Arial" charset="0"/>
              </a:rPr>
              <a:t>پسودوموناس آئروژینوس یک پاتوژن فرصت‌طلب است که می‌تواند سبب عفونت‌های پوست، گوش و چشم استفاده‌کنندگان از استخر</a:t>
            </a:r>
            <a:r>
              <a:rPr lang="fa-IR" dirty="0">
                <a:latin typeface="Arial" charset="0"/>
              </a:rPr>
              <a:t>شود بخصوص</a:t>
            </a:r>
            <a:r>
              <a:rPr lang="ar-SA" dirty="0">
                <a:latin typeface="Arial" charset="0"/>
              </a:rPr>
              <a:t> در شرایطی که میزان </a:t>
            </a:r>
            <a:r>
              <a:rPr lang="fa-IR" dirty="0">
                <a:latin typeface="Arial" charset="0"/>
              </a:rPr>
              <a:t>گندزدایی</a:t>
            </a:r>
            <a:r>
              <a:rPr lang="ar-SA" dirty="0">
                <a:latin typeface="Arial" charset="0"/>
              </a:rPr>
              <a:t> ناکافی است. </a:t>
            </a:r>
            <a:endParaRPr lang="fa-IR" dirty="0">
              <a:latin typeface="Arial" charset="0"/>
            </a:endParaRPr>
          </a:p>
        </p:txBody>
      </p:sp>
    </p:spTree>
  </p:cSld>
  <p:clrMapOvr>
    <a:masterClrMapping/>
  </p:clrMapOvr>
  <p:transition>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idx="4294967295"/>
          </p:nvPr>
        </p:nvSpPr>
        <p:spPr>
          <a:xfrm>
            <a:off x="0" y="274638"/>
            <a:ext cx="8686800" cy="939800"/>
          </a:xfrm>
        </p:spPr>
        <p:txBody>
          <a:bodyPr/>
          <a:lstStyle/>
          <a:p>
            <a:pPr algn="ctr"/>
            <a:r>
              <a:rPr lang="ar-SA" b="1" dirty="0">
                <a:latin typeface="Arial" charset="0"/>
              </a:rPr>
              <a:t>استافیلوکوکوس</a:t>
            </a:r>
            <a:endParaRPr lang="en-US" b="1" dirty="0">
              <a:latin typeface="Arial" charset="0"/>
            </a:endParaRPr>
          </a:p>
        </p:txBody>
      </p:sp>
      <p:sp>
        <p:nvSpPr>
          <p:cNvPr id="3" name="Content Placeholder 2"/>
          <p:cNvSpPr>
            <a:spLocks noGrp="1"/>
          </p:cNvSpPr>
          <p:nvPr>
            <p:ph idx="4294967295"/>
          </p:nvPr>
        </p:nvSpPr>
        <p:spPr>
          <a:xfrm>
            <a:off x="214313" y="1600200"/>
            <a:ext cx="8472487" cy="4525963"/>
          </a:xfrm>
        </p:spPr>
        <p:txBody>
          <a:bodyPr>
            <a:normAutofit/>
          </a:bodyPr>
          <a:lstStyle/>
          <a:p>
            <a:pPr algn="justLow" rtl="1"/>
            <a:r>
              <a:rPr lang="ar-SA" sz="3000" dirty="0"/>
              <a:t>استافیلوکوکوس اورئوس یک کوکسی گرم مثبت است. </a:t>
            </a:r>
            <a:endParaRPr lang="fa-IR" sz="3000" dirty="0"/>
          </a:p>
          <a:p>
            <a:pPr algn="justLow" rtl="1"/>
            <a:r>
              <a:rPr lang="ar-SA" sz="3000" dirty="0">
                <a:latin typeface="Arial" charset="0"/>
              </a:rPr>
              <a:t>استافیلوکوکوس ان</a:t>
            </a:r>
            <a:r>
              <a:rPr lang="fa-IR" sz="3000" dirty="0">
                <a:latin typeface="Arial" charset="0"/>
              </a:rPr>
              <a:t>د</a:t>
            </a:r>
            <a:r>
              <a:rPr lang="ar-SA" sz="3000" dirty="0">
                <a:latin typeface="Arial" charset="0"/>
              </a:rPr>
              <a:t>یکاتورآلود</a:t>
            </a:r>
            <a:r>
              <a:rPr lang="fa-IR" sz="3000" dirty="0">
                <a:latin typeface="Arial" charset="0"/>
              </a:rPr>
              <a:t>گی</a:t>
            </a:r>
            <a:r>
              <a:rPr lang="ar-SA" sz="3000" dirty="0">
                <a:latin typeface="Arial" charset="0"/>
              </a:rPr>
              <a:t> ناشی از بینی،حلق، دهان و پوست (شناگران) می‌باشند که سبب عفونت‌های گوش، حلق، بینی و پوست می‌شوند. این باکتری‌ها، نسبت به موادضدعفونی‌کننده مقاوم‌تر از گروه باکتری‌های کلیفرم می‌باشند. </a:t>
            </a:r>
            <a:endParaRPr lang="fa-IR" sz="3000" dirty="0">
              <a:latin typeface="Arial" charset="0"/>
            </a:endParaRPr>
          </a:p>
          <a:p>
            <a:pPr algn="justLow" rtl="1"/>
            <a:r>
              <a:rPr lang="ar-SA" sz="3000" dirty="0"/>
              <a:t>مهم ترين علت ورود استافيلوكوك ها به آب، آلودگي هاي پوستي بدن شناگران، مخاط بيني، ادرار و ... مي باشد لازم است به مساله استحمام قبل از ورود به استخر توجه جدي گردد</a:t>
            </a:r>
            <a:endParaRPr lang="en-US" sz="3000" dirty="0"/>
          </a:p>
        </p:txBody>
      </p:sp>
    </p:spTree>
  </p:cSld>
  <p:clrMapOvr>
    <a:masterClrMapping/>
  </p:clrMapOvr>
  <p:transition>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idx="4294967295"/>
          </p:nvPr>
        </p:nvSpPr>
        <p:spPr>
          <a:xfrm>
            <a:off x="457200" y="274638"/>
            <a:ext cx="8229600" cy="868362"/>
          </a:xfrm>
        </p:spPr>
        <p:txBody>
          <a:bodyPr/>
          <a:lstStyle/>
          <a:p>
            <a:pPr algn="ctr"/>
            <a:r>
              <a:rPr lang="fa-IR" b="1" dirty="0">
                <a:latin typeface="Arial" charset="0"/>
              </a:rPr>
              <a:t>اشرشیا و کلیفرمها</a:t>
            </a:r>
            <a:endParaRPr lang="en-US" b="1" dirty="0">
              <a:latin typeface="Arial" charset="0"/>
            </a:endParaRPr>
          </a:p>
        </p:txBody>
      </p:sp>
      <p:sp>
        <p:nvSpPr>
          <p:cNvPr id="3" name="Content Placeholder 2"/>
          <p:cNvSpPr>
            <a:spLocks noGrp="1"/>
          </p:cNvSpPr>
          <p:nvPr>
            <p:ph idx="4294967295"/>
          </p:nvPr>
        </p:nvSpPr>
        <p:spPr>
          <a:xfrm>
            <a:off x="214282" y="1214422"/>
            <a:ext cx="8715375" cy="5214938"/>
          </a:xfrm>
        </p:spPr>
        <p:txBody>
          <a:bodyPr>
            <a:normAutofit/>
          </a:bodyPr>
          <a:lstStyle/>
          <a:p>
            <a:pPr algn="justLow" rtl="1">
              <a:lnSpc>
                <a:spcPct val="80000"/>
              </a:lnSpc>
              <a:buFont typeface="Wingdings" pitchFamily="2" charset="2"/>
              <a:buNone/>
            </a:pPr>
            <a:r>
              <a:rPr lang="fa-IR" sz="2700" b="1" dirty="0" smtClean="0"/>
              <a:t>1- کلیفرم ها </a:t>
            </a:r>
            <a:r>
              <a:rPr lang="en-US" sz="2700" dirty="0" err="1" smtClean="0"/>
              <a:t>Coliform</a:t>
            </a:r>
            <a:r>
              <a:rPr lang="en-US" sz="2700" dirty="0" smtClean="0"/>
              <a:t> organisms (total </a:t>
            </a:r>
            <a:r>
              <a:rPr lang="en-US" sz="2700" dirty="0" err="1" smtClean="0"/>
              <a:t>coliforms</a:t>
            </a:r>
            <a:r>
              <a:rPr lang="en-US" sz="2700" dirty="0" smtClean="0"/>
              <a:t>) </a:t>
            </a:r>
          </a:p>
          <a:p>
            <a:pPr algn="justLow" rtl="1">
              <a:lnSpc>
                <a:spcPct val="80000"/>
              </a:lnSpc>
              <a:buFont typeface="Wingdings" pitchFamily="2" charset="2"/>
              <a:buNone/>
            </a:pPr>
            <a:r>
              <a:rPr lang="fa-IR" sz="2700" b="1" dirty="0" smtClean="0"/>
              <a:t> منظور از کلیفر م ها باسیل های گرم منفی، بدون اسپور، هوازی و بی هوازی اختیاری است که ساکن روده بزرگ انسان و حیوانات خونگرم بوده و قادر به تخمیر قند لاکتوز و تولید اسید و گاز در دمای 35 تا 37 درجه سلسیوس می باشد. </a:t>
            </a:r>
            <a:endParaRPr lang="en-US" sz="2700" dirty="0" smtClean="0"/>
          </a:p>
          <a:p>
            <a:pPr algn="justLow" rtl="1">
              <a:lnSpc>
                <a:spcPct val="80000"/>
              </a:lnSpc>
              <a:buFont typeface="Wingdings" pitchFamily="2" charset="2"/>
              <a:buNone/>
            </a:pPr>
            <a:r>
              <a:rPr lang="fa-IR" sz="2700" b="1" dirty="0" smtClean="0"/>
              <a:t>2- کلیفرم های گرماپای </a:t>
            </a:r>
            <a:r>
              <a:rPr lang="en-US" sz="2700" dirty="0" err="1" smtClean="0"/>
              <a:t>Thermotolerant</a:t>
            </a:r>
            <a:r>
              <a:rPr lang="en-US" sz="2700" dirty="0" smtClean="0"/>
              <a:t> </a:t>
            </a:r>
            <a:r>
              <a:rPr lang="en-US" sz="2700" dirty="0" err="1" smtClean="0"/>
              <a:t>coliform</a:t>
            </a:r>
            <a:endParaRPr lang="en-US" sz="2700" dirty="0" smtClean="0"/>
          </a:p>
          <a:p>
            <a:pPr algn="justLow" rtl="1">
              <a:lnSpc>
                <a:spcPct val="80000"/>
              </a:lnSpc>
              <a:buFont typeface="Wingdings" pitchFamily="2" charset="2"/>
              <a:buNone/>
            </a:pPr>
            <a:r>
              <a:rPr lang="fa-IR" sz="2700" b="1" dirty="0" smtClean="0"/>
              <a:t>همان کلیفرم های تعریف شده در بند 1 هستند که قادر به تخمیر قند لاکتوز تولید اسید و گاز در دمای 44 تا 45 درجه سلسیوس نیز می باشند . بیشتر شامل گونه های اشرشیاکلی ،کلبسیلا، آنتروباکترو وسیتروباکتر است. </a:t>
            </a:r>
            <a:endParaRPr lang="en-US" sz="2700" dirty="0" smtClean="0"/>
          </a:p>
          <a:p>
            <a:pPr algn="justLow" rtl="1">
              <a:lnSpc>
                <a:spcPct val="80000"/>
              </a:lnSpc>
              <a:buFont typeface="Wingdings" pitchFamily="2" charset="2"/>
              <a:buNone/>
            </a:pPr>
            <a:r>
              <a:rPr lang="fa-IR" sz="2700" b="1" dirty="0" smtClean="0"/>
              <a:t>3- اشرشیاکلی</a:t>
            </a:r>
            <a:r>
              <a:rPr lang="en-US" sz="2700" dirty="0" smtClean="0"/>
              <a:t>Escherichia coil </a:t>
            </a:r>
          </a:p>
          <a:p>
            <a:pPr algn="justLow" rtl="1">
              <a:lnSpc>
                <a:spcPct val="80000"/>
              </a:lnSpc>
              <a:buFont typeface="Wingdings" pitchFamily="2" charset="2"/>
              <a:buNone/>
            </a:pPr>
            <a:r>
              <a:rPr lang="fa-IR" sz="2700" b="1" dirty="0" smtClean="0"/>
              <a:t> آن دسته از کلیفرم های گرماپای هستند که در دمای 44 تا 45 درجه سلسیوس قادر به تولید اندول از تریپتوفان  هستند.</a:t>
            </a:r>
            <a:endParaRPr lang="en-US" sz="2700" dirty="0" smtClean="0"/>
          </a:p>
          <a:p>
            <a:pPr>
              <a:lnSpc>
                <a:spcPct val="80000"/>
              </a:lnSpc>
              <a:buFont typeface="Wingdings" pitchFamily="2" charset="2"/>
              <a:buNone/>
            </a:pPr>
            <a:endParaRPr lang="en-US" sz="2700" dirty="0"/>
          </a:p>
        </p:txBody>
      </p:sp>
    </p:spTree>
  </p:cSld>
  <p:clrMapOvr>
    <a:masterClrMapping/>
  </p:clrMapOvr>
  <p:transition>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85720" y="1136437"/>
            <a:ext cx="8229600" cy="5721563"/>
          </a:xfrm>
        </p:spPr>
        <p:txBody>
          <a:bodyPr/>
          <a:lstStyle/>
          <a:p>
            <a:pPr algn="r" rtl="1">
              <a:buNone/>
            </a:pPr>
            <a:r>
              <a:rPr lang="en-US" dirty="0" smtClean="0">
                <a:solidFill>
                  <a:srgbClr val="7030A0"/>
                </a:solidFill>
              </a:rPr>
              <a:t>Ph </a:t>
            </a:r>
            <a:r>
              <a:rPr lang="fa-IR" dirty="0" smtClean="0">
                <a:solidFill>
                  <a:srgbClr val="7030A0"/>
                </a:solidFill>
              </a:rPr>
              <a:t>مناسب برای آب استخرهای شنا،7/2-8 توصیه شده است.</a:t>
            </a:r>
          </a:p>
          <a:p>
            <a:pPr algn="r" rtl="1">
              <a:buNone/>
            </a:pPr>
            <a:endParaRPr lang="fa-IR" dirty="0" smtClean="0"/>
          </a:p>
          <a:p>
            <a:pPr algn="r" rtl="1">
              <a:buNone/>
            </a:pPr>
            <a:r>
              <a:rPr lang="fa-IR" sz="3200" dirty="0" smtClean="0">
                <a:solidFill>
                  <a:srgbClr val="FFC000"/>
                </a:solidFill>
                <a:sym typeface="Wingdings"/>
              </a:rPr>
              <a:t> </a:t>
            </a:r>
            <a:r>
              <a:rPr lang="fa-IR" dirty="0" smtClean="0">
                <a:solidFill>
                  <a:srgbClr val="FFC000"/>
                </a:solidFill>
              </a:rPr>
              <a:t>مشکلات ناشی از </a:t>
            </a:r>
            <a:r>
              <a:rPr lang="en-US" dirty="0" smtClean="0">
                <a:solidFill>
                  <a:srgbClr val="FFC000"/>
                </a:solidFill>
              </a:rPr>
              <a:t>Ph</a:t>
            </a:r>
            <a:r>
              <a:rPr lang="fa-IR" dirty="0" smtClean="0">
                <a:solidFill>
                  <a:srgbClr val="FFC000"/>
                </a:solidFill>
              </a:rPr>
              <a:t>پایین: خورندگی،از دست رفتن کلر،ایجاد لک،تحریک و سوزش چشم و پوست شناگران</a:t>
            </a:r>
          </a:p>
          <a:p>
            <a:pPr algn="r" rtl="1">
              <a:buNone/>
            </a:pPr>
            <a:endParaRPr lang="fa-IR" dirty="0" smtClean="0"/>
          </a:p>
          <a:p>
            <a:pPr algn="r" rtl="1">
              <a:buNone/>
            </a:pPr>
            <a:r>
              <a:rPr lang="fa-IR" dirty="0" smtClean="0">
                <a:solidFill>
                  <a:srgbClr val="00B050"/>
                </a:solidFill>
                <a:sym typeface="Wingdings"/>
              </a:rPr>
              <a:t> </a:t>
            </a:r>
            <a:r>
              <a:rPr lang="fa-IR" dirty="0" smtClean="0">
                <a:solidFill>
                  <a:srgbClr val="00B050"/>
                </a:solidFill>
              </a:rPr>
              <a:t>مشکلات ناشی از </a:t>
            </a:r>
            <a:r>
              <a:rPr lang="en-US" dirty="0" smtClean="0">
                <a:solidFill>
                  <a:srgbClr val="00B050"/>
                </a:solidFill>
              </a:rPr>
              <a:t>Ph</a:t>
            </a:r>
            <a:r>
              <a:rPr lang="fa-IR" dirty="0" smtClean="0">
                <a:solidFill>
                  <a:srgbClr val="00B050"/>
                </a:solidFill>
              </a:rPr>
              <a:t>بالا: رسوب گذاری،کاهش کارایی کلر،کدر شدن آب استخر (حالت ابری)، تحریک و سوزش چشم</a:t>
            </a:r>
            <a:endParaRPr lang="en-US" dirty="0">
              <a:solidFill>
                <a:srgbClr val="00B050"/>
              </a:solidFill>
            </a:endParaRPr>
          </a:p>
        </p:txBody>
      </p:sp>
    </p:spTree>
  </p:cSld>
  <p:clrMapOvr>
    <a:masterClrMapping/>
  </p:clrMapOvr>
  <p:transition>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143000" y="228600"/>
            <a:ext cx="7772400" cy="1143000"/>
          </a:xfrm>
        </p:spPr>
        <p:txBody>
          <a:bodyPr/>
          <a:lstStyle/>
          <a:p>
            <a:r>
              <a:rPr lang="en-US" smtClean="0"/>
              <a:t>E. coli</a:t>
            </a:r>
          </a:p>
        </p:txBody>
      </p:sp>
      <p:pic>
        <p:nvPicPr>
          <p:cNvPr id="11267" name="Picture 4" descr="A:\pic4.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6400" y="1600200"/>
            <a:ext cx="6324600" cy="464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43000" y="228600"/>
            <a:ext cx="7772400" cy="1143000"/>
          </a:xfrm>
        </p:spPr>
        <p:txBody>
          <a:bodyPr/>
          <a:lstStyle/>
          <a:p>
            <a:r>
              <a:rPr lang="en-US" smtClean="0"/>
              <a:t>Shigella</a:t>
            </a:r>
          </a:p>
        </p:txBody>
      </p:sp>
      <p:pic>
        <p:nvPicPr>
          <p:cNvPr id="12291" name="Picture 3" descr="A:\pic7.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71600" y="1531938"/>
            <a:ext cx="7086600" cy="4945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idx="4294967295"/>
          </p:nvPr>
        </p:nvSpPr>
        <p:spPr/>
        <p:txBody>
          <a:bodyPr/>
          <a:lstStyle/>
          <a:p>
            <a:pPr algn="ctr"/>
            <a:r>
              <a:rPr lang="fa-IR" b="1" dirty="0">
                <a:latin typeface="Arial" charset="0"/>
              </a:rPr>
              <a:t>باكتريهاي هتروتروف</a:t>
            </a:r>
            <a:endParaRPr lang="en-US" b="1" dirty="0">
              <a:latin typeface="Arial" charset="0"/>
            </a:endParaRPr>
          </a:p>
        </p:txBody>
      </p:sp>
      <p:sp>
        <p:nvSpPr>
          <p:cNvPr id="30722" name="Content Placeholder 2"/>
          <p:cNvSpPr>
            <a:spLocks noGrp="1"/>
          </p:cNvSpPr>
          <p:nvPr>
            <p:ph idx="4294967295"/>
          </p:nvPr>
        </p:nvSpPr>
        <p:spPr/>
        <p:txBody>
          <a:bodyPr/>
          <a:lstStyle/>
          <a:p>
            <a:pPr algn="r" rtl="1">
              <a:buFont typeface="Wingdings" pitchFamily="2" charset="2"/>
              <a:buNone/>
            </a:pPr>
            <a:r>
              <a:rPr lang="fa-IR" dirty="0">
                <a:latin typeface="Arial" charset="0"/>
              </a:rPr>
              <a:t>مجموعه اي از باكتريهاي هوازي و بيهوازي اختياري هستند كه به جز دو جنس آن </a:t>
            </a:r>
            <a:r>
              <a:rPr lang="fa-IR" i="1" dirty="0">
                <a:latin typeface="Arial" charset="0"/>
              </a:rPr>
              <a:t>باسيلوس و  ميكروكوكوس</a:t>
            </a:r>
            <a:r>
              <a:rPr lang="fa-IR" dirty="0">
                <a:latin typeface="Arial" charset="0"/>
              </a:rPr>
              <a:t>گرم منفي بوده و جنس هاي  </a:t>
            </a:r>
            <a:r>
              <a:rPr lang="fa-IR" i="1" dirty="0">
                <a:latin typeface="Arial" charset="0"/>
              </a:rPr>
              <a:t>پروتئوس</a:t>
            </a:r>
            <a:r>
              <a:rPr lang="fa-IR" dirty="0">
                <a:latin typeface="Arial" charset="0"/>
              </a:rPr>
              <a:t>، </a:t>
            </a:r>
            <a:r>
              <a:rPr lang="fa-IR" i="1" dirty="0">
                <a:latin typeface="Arial" charset="0"/>
              </a:rPr>
              <a:t>انتروباكتر،آئروموناس</a:t>
            </a:r>
            <a:r>
              <a:rPr lang="fa-IR" dirty="0">
                <a:latin typeface="Arial" charset="0"/>
              </a:rPr>
              <a:t>، </a:t>
            </a:r>
            <a:r>
              <a:rPr lang="fa-IR" i="1" dirty="0">
                <a:latin typeface="Arial" charset="0"/>
              </a:rPr>
              <a:t>سيتروباكتر، سودوموناس، كلبسيلا، فلاوباكتريوم، سراشيا، موراكسلا، الكالي ژنز و آسينتوباكتر</a:t>
            </a:r>
            <a:r>
              <a:rPr lang="fa-IR" dirty="0">
                <a:latin typeface="Arial" charset="0"/>
              </a:rPr>
              <a:t> را شامل مي شوند.</a:t>
            </a:r>
            <a:endParaRPr lang="en-US" dirty="0">
              <a:latin typeface="Arial" charset="0"/>
            </a:endParaRPr>
          </a:p>
          <a:p>
            <a:pPr algn="r" rtl="1">
              <a:buFont typeface="Wingdings" pitchFamily="2" charset="2"/>
              <a:buNone/>
            </a:pPr>
            <a:r>
              <a:rPr lang="fa-IR" dirty="0">
                <a:latin typeface="Arial" charset="0"/>
              </a:rPr>
              <a:t> جنس هاي غالب اين مجموعه، باكتريهاي سودوموناس، سراشيا، انتروباكتر، فلاوباكتريوم و آسينتوباكتر هستند .</a:t>
            </a:r>
            <a:endParaRPr lang="en-US" dirty="0">
              <a:latin typeface="Arial" charset="0"/>
            </a:endParaRPr>
          </a:p>
        </p:txBody>
      </p:sp>
    </p:spTree>
  </p:cSld>
  <p:clrMapOvr>
    <a:masterClrMapping/>
  </p:clrMapOvr>
  <p:transition>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5"/>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6968B47-FF0B-45C9-A5B2-7B54D626328C}" type="slidenum">
              <a:rPr lang="ar-SA" sz="1400" smtClean="0"/>
              <a:pPr/>
              <a:t>33</a:t>
            </a:fld>
            <a:endParaRPr lang="en-US" sz="1400" smtClean="0"/>
          </a:p>
        </p:txBody>
      </p:sp>
      <p:sp>
        <p:nvSpPr>
          <p:cNvPr id="28675" name="Rectangle 2"/>
          <p:cNvSpPr>
            <a:spLocks noGrp="1" noChangeArrowheads="1"/>
          </p:cNvSpPr>
          <p:nvPr>
            <p:ph type="title"/>
          </p:nvPr>
        </p:nvSpPr>
        <p:spPr>
          <a:xfrm>
            <a:off x="1371600" y="260350"/>
            <a:ext cx="7772400" cy="1143000"/>
          </a:xfrm>
        </p:spPr>
        <p:txBody>
          <a:bodyPr/>
          <a:lstStyle/>
          <a:p>
            <a:pPr algn="ctr" eaLnBrk="1" hangingPunct="1"/>
            <a:r>
              <a:rPr lang="fa-IR" smtClean="0">
                <a:solidFill>
                  <a:schemeClr val="folHlink"/>
                </a:solidFill>
                <a:cs typeface="B Titr" pitchFamily="2" charset="-78"/>
              </a:rPr>
              <a:t>كلستريدياي احيا كننده سولفيت</a:t>
            </a:r>
            <a:endParaRPr lang="en-US" smtClean="0">
              <a:solidFill>
                <a:schemeClr val="folHlink"/>
              </a:solidFill>
              <a:cs typeface="B Titr" pitchFamily="2" charset="-78"/>
            </a:endParaRPr>
          </a:p>
        </p:txBody>
      </p:sp>
      <p:sp>
        <p:nvSpPr>
          <p:cNvPr id="28676" name="Rectangle 3"/>
          <p:cNvSpPr>
            <a:spLocks noGrp="1" noChangeArrowheads="1"/>
          </p:cNvSpPr>
          <p:nvPr>
            <p:ph type="body" idx="1"/>
          </p:nvPr>
        </p:nvSpPr>
        <p:spPr>
          <a:xfrm>
            <a:off x="457200" y="1219200"/>
            <a:ext cx="8229600" cy="5257800"/>
          </a:xfrm>
        </p:spPr>
        <p:txBody>
          <a:bodyPr/>
          <a:lstStyle/>
          <a:p>
            <a:pPr algn="r" rtl="1" eaLnBrk="1" hangingPunct="1"/>
            <a:r>
              <a:rPr lang="fa-IR" sz="4000" smtClean="0">
                <a:cs typeface="B Nazanin" pitchFamily="2" charset="-78"/>
              </a:rPr>
              <a:t>اسپوردار بي هوازي- كلستريديوم پرفرانژانس</a:t>
            </a:r>
          </a:p>
          <a:p>
            <a:pPr algn="r" rtl="1" eaLnBrk="1" hangingPunct="1"/>
            <a:r>
              <a:rPr lang="fa-IR" sz="4000" smtClean="0">
                <a:cs typeface="B Nazanin" pitchFamily="2" charset="-78"/>
              </a:rPr>
              <a:t>طولاني تر از كلي فرم در آب</a:t>
            </a:r>
          </a:p>
          <a:p>
            <a:pPr algn="r" rtl="1" eaLnBrk="1" hangingPunct="1"/>
            <a:r>
              <a:rPr lang="fa-IR" sz="4000" smtClean="0">
                <a:cs typeface="B Nazanin" pitchFamily="2" charset="-78"/>
              </a:rPr>
              <a:t>مقاوم به گندزداها</a:t>
            </a:r>
          </a:p>
          <a:p>
            <a:pPr algn="r" rtl="1" eaLnBrk="1" hangingPunct="1"/>
            <a:r>
              <a:rPr lang="fa-IR" sz="4000" smtClean="0">
                <a:cs typeface="B Nazanin" pitchFamily="2" charset="-78"/>
              </a:rPr>
              <a:t>حضور آنها در آبهاي تصفيه شده عدم كارآيي سيستم تصفيه</a:t>
            </a:r>
          </a:p>
          <a:p>
            <a:pPr algn="r" rtl="1" eaLnBrk="1" hangingPunct="1"/>
            <a:r>
              <a:rPr lang="fa-IR" sz="4000" smtClean="0">
                <a:cs typeface="B Nazanin" pitchFamily="2" charset="-78"/>
              </a:rPr>
              <a:t>وجود اسپور در آب نمايانگر حضور كيست تك ياخته گان (ژيارديا- آميب)</a:t>
            </a:r>
            <a:endParaRPr lang="en-US" sz="4000" smtClean="0">
              <a:cs typeface="B Nazanin" pitchFamily="2" charset="-78"/>
            </a:endParaRPr>
          </a:p>
        </p:txBody>
      </p:sp>
    </p:spTree>
  </p:cSld>
  <p:clrMapOvr>
    <a:masterClrMapping/>
  </p:clrMapOvr>
  <p:transition>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ctrTitle"/>
          </p:nvPr>
        </p:nvSpPr>
        <p:spPr>
          <a:xfrm>
            <a:off x="857224" y="2428868"/>
            <a:ext cx="7772400" cy="1143000"/>
          </a:xfrm>
        </p:spPr>
        <p:txBody>
          <a:bodyPr>
            <a:normAutofit fontScale="90000"/>
          </a:bodyPr>
          <a:lstStyle/>
          <a:p>
            <a:r>
              <a:rPr lang="en-US" dirty="0" err="1" smtClean="0"/>
              <a:t>Coliform</a:t>
            </a:r>
            <a:r>
              <a:rPr lang="en-US" dirty="0" smtClean="0"/>
              <a:t> Methods </a:t>
            </a:r>
            <a:br>
              <a:rPr lang="en-US" dirty="0" smtClean="0"/>
            </a:br>
            <a:endParaRPr lang="en-US" dirty="0" smtClean="0"/>
          </a:p>
        </p:txBody>
      </p:sp>
    </p:spTree>
  </p:cSld>
  <p:clrMapOvr>
    <a:masterClrMapping/>
  </p:clrMapOvr>
  <p:transition>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B6100C1-F2ED-4375-A64E-258445129494}" type="slidenum">
              <a:rPr lang="ar-SA" sz="1400" smtClean="0"/>
              <a:pPr/>
              <a:t>35</a:t>
            </a:fld>
            <a:endParaRPr lang="en-US" sz="1400" smtClean="0"/>
          </a:p>
        </p:txBody>
      </p:sp>
      <p:sp>
        <p:nvSpPr>
          <p:cNvPr id="338947" name="Rectangle 3"/>
          <p:cNvSpPr>
            <a:spLocks noGrp="1" noChangeArrowheads="1"/>
          </p:cNvSpPr>
          <p:nvPr>
            <p:ph type="body" idx="1"/>
          </p:nvPr>
        </p:nvSpPr>
        <p:spPr>
          <a:xfrm>
            <a:off x="1357313" y="1916113"/>
            <a:ext cx="7772400" cy="4114800"/>
          </a:xfrm>
        </p:spPr>
        <p:txBody>
          <a:bodyPr/>
          <a:lstStyle/>
          <a:p>
            <a:pPr eaLnBrk="1" hangingPunct="1">
              <a:defRPr/>
            </a:pPr>
            <a:endParaRPr lang="en-US" sz="3600" b="1" i="1" dirty="0">
              <a:solidFill>
                <a:srgbClr val="FFFF00"/>
              </a:solidFill>
              <a:effectLst>
                <a:outerShdw blurRad="38100" dist="38100" dir="2700000" algn="tl">
                  <a:srgbClr val="000000"/>
                </a:outerShdw>
              </a:effectLst>
            </a:endParaRPr>
          </a:p>
          <a:p>
            <a:pPr marL="0" indent="0" eaLnBrk="1" hangingPunct="1">
              <a:buFont typeface="Monotype Sorts" pitchFamily="2" charset="2"/>
              <a:buNone/>
              <a:defRPr/>
            </a:pPr>
            <a:r>
              <a:rPr lang="en-US" dirty="0">
                <a:effectLst>
                  <a:outerShdw blurRad="38100" dist="38100" dir="2700000" algn="tl">
                    <a:srgbClr val="000000"/>
                  </a:outerShdw>
                </a:effectLst>
              </a:rPr>
              <a:t>Presumptive </a:t>
            </a:r>
            <a:r>
              <a:rPr lang="en-US" dirty="0" smtClean="0">
                <a:effectLst>
                  <a:outerShdw blurRad="38100" dist="38100" dir="2700000" algn="tl">
                    <a:srgbClr val="000000"/>
                  </a:outerShdw>
                </a:effectLst>
              </a:rPr>
              <a:t>phase</a:t>
            </a:r>
            <a:r>
              <a:rPr lang="fa-IR" dirty="0" smtClean="0">
                <a:effectLst>
                  <a:outerShdw blurRad="38100" dist="38100" dir="2700000" algn="tl">
                    <a:srgbClr val="000000"/>
                  </a:outerShdw>
                </a:effectLst>
              </a:rPr>
              <a:t>           </a:t>
            </a:r>
            <a:r>
              <a:rPr lang="en-US" dirty="0" smtClean="0">
                <a:effectLst>
                  <a:outerShdw blurRad="38100" dist="38100" dir="2700000" algn="tl">
                    <a:srgbClr val="000000"/>
                  </a:outerShdw>
                </a:effectLst>
              </a:rPr>
              <a:t> </a:t>
            </a:r>
            <a:r>
              <a:rPr lang="fa-IR" dirty="0" smtClean="0">
                <a:effectLst>
                  <a:outerShdw blurRad="38100" dist="38100" dir="2700000" algn="tl">
                    <a:srgbClr val="000000"/>
                  </a:outerShdw>
                </a:effectLst>
              </a:rPr>
              <a:t>       </a:t>
            </a:r>
            <a:r>
              <a:rPr lang="fa-IR" dirty="0" smtClean="0">
                <a:effectLst>
                  <a:outerShdw blurRad="38100" dist="38100" dir="2700000" algn="tl">
                    <a:srgbClr val="000000"/>
                  </a:outerShdw>
                </a:effectLst>
                <a:cs typeface="B Nazanin" pitchFamily="2" charset="-78"/>
              </a:rPr>
              <a:t>مرحله احتمالی</a:t>
            </a:r>
            <a:endParaRPr lang="en-US" dirty="0">
              <a:effectLst>
                <a:outerShdw blurRad="38100" dist="38100" dir="2700000" algn="tl">
                  <a:srgbClr val="000000"/>
                </a:outerShdw>
              </a:effectLst>
              <a:cs typeface="B Nazanin" pitchFamily="2" charset="-78"/>
            </a:endParaRPr>
          </a:p>
          <a:p>
            <a:pPr marL="0" indent="0" eaLnBrk="1" hangingPunct="1">
              <a:buFont typeface="Monotype Sorts" pitchFamily="2" charset="2"/>
              <a:buNone/>
              <a:defRPr/>
            </a:pPr>
            <a:r>
              <a:rPr lang="en-US" dirty="0">
                <a:effectLst>
                  <a:outerShdw blurRad="38100" dist="38100" dir="2700000" algn="tl">
                    <a:srgbClr val="000000"/>
                  </a:outerShdw>
                </a:effectLst>
                <a:cs typeface="B Nazanin" pitchFamily="2" charset="-78"/>
              </a:rPr>
              <a:t>Confirmed phase </a:t>
            </a:r>
            <a:r>
              <a:rPr lang="fa-IR" dirty="0">
                <a:effectLst>
                  <a:outerShdw blurRad="38100" dist="38100" dir="2700000" algn="tl">
                    <a:srgbClr val="000000"/>
                  </a:outerShdw>
                </a:effectLst>
                <a:cs typeface="B Nazanin" pitchFamily="2" charset="-78"/>
              </a:rPr>
              <a:t> مرحله تاییدی                </a:t>
            </a:r>
            <a:r>
              <a:rPr lang="en-US" dirty="0" smtClean="0">
                <a:effectLst>
                  <a:outerShdw blurRad="38100" dist="38100" dir="2700000" algn="tl">
                    <a:srgbClr val="000000"/>
                  </a:outerShdw>
                </a:effectLst>
                <a:cs typeface="B Nazanin" pitchFamily="2" charset="-78"/>
              </a:rPr>
              <a:t>Completed </a:t>
            </a:r>
            <a:r>
              <a:rPr lang="en-US" dirty="0">
                <a:effectLst>
                  <a:outerShdw blurRad="38100" dist="38100" dir="2700000" algn="tl">
                    <a:srgbClr val="000000"/>
                  </a:outerShdw>
                </a:effectLst>
                <a:cs typeface="B Nazanin" pitchFamily="2" charset="-78"/>
              </a:rPr>
              <a:t>phase</a:t>
            </a:r>
            <a:r>
              <a:rPr lang="fa-IR" dirty="0">
                <a:effectLst>
                  <a:outerShdw blurRad="38100" dist="38100" dir="2700000" algn="tl">
                    <a:srgbClr val="000000"/>
                  </a:outerShdw>
                </a:effectLst>
                <a:cs typeface="B Nazanin" pitchFamily="2" charset="-78"/>
              </a:rPr>
              <a:t> مرحله تکمیلی                </a:t>
            </a:r>
            <a:r>
              <a:rPr lang="en-US" dirty="0" smtClean="0">
                <a:effectLst>
                  <a:outerShdw blurRad="38100" dist="38100" dir="2700000" algn="tl">
                    <a:srgbClr val="000000"/>
                  </a:outerShdw>
                </a:effectLst>
                <a:cs typeface="B Nazanin" pitchFamily="2" charset="-78"/>
              </a:rPr>
              <a:t>Differentiation </a:t>
            </a:r>
            <a:r>
              <a:rPr lang="en-US" dirty="0">
                <a:effectLst>
                  <a:outerShdw blurRad="38100" dist="38100" dir="2700000" algn="tl">
                    <a:srgbClr val="000000"/>
                  </a:outerShdw>
                </a:effectLst>
                <a:cs typeface="B Nazanin" pitchFamily="2" charset="-78"/>
              </a:rPr>
              <a:t>phase </a:t>
            </a:r>
            <a:r>
              <a:rPr lang="fa-IR" dirty="0">
                <a:effectLst>
                  <a:outerShdw blurRad="38100" dist="38100" dir="2700000" algn="tl">
                    <a:srgbClr val="000000"/>
                  </a:outerShdw>
                </a:effectLst>
                <a:cs typeface="B Nazanin" pitchFamily="2" charset="-78"/>
              </a:rPr>
              <a:t>مرحله </a:t>
            </a:r>
            <a:r>
              <a:rPr lang="fa-IR" dirty="0" smtClean="0">
                <a:effectLst>
                  <a:outerShdw blurRad="38100" dist="38100" dir="2700000" algn="tl">
                    <a:srgbClr val="000000"/>
                  </a:outerShdw>
                </a:effectLst>
                <a:cs typeface="B Nazanin" pitchFamily="2" charset="-78"/>
              </a:rPr>
              <a:t>تشخیصی</a:t>
            </a:r>
            <a:r>
              <a:rPr lang="fa-IR" dirty="0" smtClean="0">
                <a:effectLst>
                  <a:outerShdw blurRad="38100" dist="38100" dir="2700000" algn="tl">
                    <a:srgbClr val="000000"/>
                  </a:outerShdw>
                </a:effectLst>
              </a:rPr>
              <a:t>     </a:t>
            </a:r>
            <a:endParaRPr lang="en-US" dirty="0" smtClean="0">
              <a:solidFill>
                <a:srgbClr val="FFFF00"/>
              </a:solidFill>
              <a:effectLst>
                <a:outerShdw blurRad="38100" dist="38100" dir="2700000" algn="tl">
                  <a:srgbClr val="FFFFFF"/>
                </a:outerShdw>
              </a:effectLst>
              <a:cs typeface="B Nazanin" pitchFamily="2" charset="-78"/>
            </a:endParaRPr>
          </a:p>
        </p:txBody>
      </p:sp>
      <p:sp>
        <p:nvSpPr>
          <p:cNvPr id="2" name="Title 1"/>
          <p:cNvSpPr>
            <a:spLocks noGrp="1"/>
          </p:cNvSpPr>
          <p:nvPr>
            <p:ph type="title"/>
          </p:nvPr>
        </p:nvSpPr>
        <p:spPr/>
        <p:txBody>
          <a:bodyPr>
            <a:normAutofit fontScale="90000"/>
          </a:bodyPr>
          <a:lstStyle/>
          <a:p>
            <a:pPr algn="ctr">
              <a:defRPr/>
            </a:pPr>
            <a:r>
              <a:rPr lang="en-US" b="1" dirty="0">
                <a:solidFill>
                  <a:srgbClr val="FFFF00"/>
                </a:solidFill>
                <a:effectLst>
                  <a:outerShdw blurRad="38100" dist="38100" dir="2700000" algn="tl">
                    <a:srgbClr val="FFFFFF"/>
                  </a:outerShdw>
                </a:effectLst>
                <a:latin typeface="Tahoma" pitchFamily="34" charset="0"/>
                <a:cs typeface="Arial" pitchFamily="34" charset="0"/>
              </a:rPr>
              <a:t>Multiple- Tube Fermentation Technique</a:t>
            </a:r>
            <a:endParaRPr lang="en-US" dirty="0"/>
          </a:p>
        </p:txBody>
      </p:sp>
    </p:spTree>
  </p:cSld>
  <p:clrMapOvr>
    <a:masterClrMapping/>
  </p:clrMapOvr>
  <p:transition>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5"/>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49D9C4E6-95CD-4487-8ECF-673E5CD16CE6}" type="slidenum">
              <a:rPr lang="ar-SA" sz="1400" smtClean="0"/>
              <a:pPr/>
              <a:t>36</a:t>
            </a:fld>
            <a:endParaRPr lang="en-US" sz="1400" smtClean="0"/>
          </a:p>
        </p:txBody>
      </p:sp>
      <p:sp>
        <p:nvSpPr>
          <p:cNvPr id="338947" name="Rectangle 3"/>
          <p:cNvSpPr>
            <a:spLocks noGrp="1" noChangeArrowheads="1"/>
          </p:cNvSpPr>
          <p:nvPr>
            <p:ph type="body" idx="1"/>
          </p:nvPr>
        </p:nvSpPr>
        <p:spPr>
          <a:xfrm>
            <a:off x="1116013" y="1341438"/>
            <a:ext cx="7772400" cy="4114800"/>
          </a:xfrm>
        </p:spPr>
        <p:txBody>
          <a:bodyPr>
            <a:normAutofit lnSpcReduction="10000"/>
          </a:bodyPr>
          <a:lstStyle/>
          <a:p>
            <a:pPr algn="r" rtl="1" eaLnBrk="1" hangingPunct="1">
              <a:lnSpc>
                <a:spcPct val="90000"/>
              </a:lnSpc>
              <a:defRPr/>
            </a:pPr>
            <a:r>
              <a:rPr lang="fa-IR" sz="3600" b="1" dirty="0">
                <a:effectLst>
                  <a:outerShdw blurRad="38100" dist="38100" dir="2700000" algn="tl">
                    <a:srgbClr val="000000"/>
                  </a:outerShdw>
                </a:effectLst>
              </a:rPr>
              <a:t>محیط کشت:</a:t>
            </a:r>
            <a:r>
              <a:rPr lang="fa-IR" sz="3600" dirty="0">
                <a:effectLst>
                  <a:outerShdw blurRad="38100" dist="38100" dir="2700000" algn="tl">
                    <a:srgbClr val="000000"/>
                  </a:outerShdw>
                </a:effectLst>
              </a:rPr>
              <a:t> لوریل تریپتوز برات </a:t>
            </a:r>
            <a:endParaRPr lang="fa-IR" sz="2800" dirty="0">
              <a:effectLst>
                <a:outerShdw blurRad="38100" dist="38100" dir="2700000" algn="tl">
                  <a:srgbClr val="000000"/>
                </a:outerShdw>
              </a:effectLst>
              <a:cs typeface="B Nazanin" pitchFamily="2" charset="-78"/>
            </a:endParaRPr>
          </a:p>
          <a:p>
            <a:pPr algn="r" rtl="1" eaLnBrk="1" hangingPunct="1">
              <a:lnSpc>
                <a:spcPct val="90000"/>
              </a:lnSpc>
              <a:defRPr/>
            </a:pPr>
            <a:r>
              <a:rPr lang="en-US" sz="2800" dirty="0">
                <a:effectLst>
                  <a:outerShdw blurRad="38100" dist="38100" dir="2700000" algn="tl">
                    <a:srgbClr val="000000"/>
                  </a:outerShdw>
                </a:effectLst>
                <a:cs typeface="B Nazanin" pitchFamily="2" charset="-78"/>
              </a:rPr>
              <a:t>Lauryl </a:t>
            </a:r>
            <a:r>
              <a:rPr lang="en-US" sz="2800" dirty="0" err="1">
                <a:effectLst>
                  <a:outerShdw blurRad="38100" dist="38100" dir="2700000" algn="tl">
                    <a:srgbClr val="000000"/>
                  </a:outerShdw>
                </a:effectLst>
                <a:cs typeface="B Nazanin" pitchFamily="2" charset="-78"/>
              </a:rPr>
              <a:t>tryptos</a:t>
            </a:r>
            <a:r>
              <a:rPr lang="en-US" sz="2800" dirty="0">
                <a:effectLst>
                  <a:outerShdw blurRad="38100" dist="38100" dir="2700000" algn="tl">
                    <a:srgbClr val="000000"/>
                  </a:outerShdw>
                </a:effectLst>
                <a:cs typeface="B Nazanin" pitchFamily="2" charset="-78"/>
              </a:rPr>
              <a:t> broth</a:t>
            </a:r>
            <a:endParaRPr lang="fa-IR" sz="2800" dirty="0">
              <a:effectLst>
                <a:outerShdw blurRad="38100" dist="38100" dir="2700000" algn="tl">
                  <a:srgbClr val="000000"/>
                </a:outerShdw>
              </a:effectLst>
              <a:cs typeface="B Nazanin" pitchFamily="2" charset="-78"/>
            </a:endParaRPr>
          </a:p>
          <a:p>
            <a:pPr algn="r" rtl="1" eaLnBrk="1" hangingPunct="1">
              <a:lnSpc>
                <a:spcPct val="90000"/>
              </a:lnSpc>
              <a:defRPr/>
            </a:pPr>
            <a:r>
              <a:rPr lang="fa-IR" sz="2800" b="1" dirty="0">
                <a:effectLst>
                  <a:outerShdw blurRad="38100" dist="38100" dir="2700000" algn="tl">
                    <a:srgbClr val="000000"/>
                  </a:outerShdw>
                </a:effectLst>
                <a:cs typeface="B Nazanin" pitchFamily="2" charset="-78"/>
              </a:rPr>
              <a:t>حجم نمونه:</a:t>
            </a:r>
            <a:r>
              <a:rPr lang="fa-IR" sz="2800" dirty="0">
                <a:effectLst>
                  <a:outerShdw blurRad="38100" dist="38100" dir="2700000" algn="tl">
                    <a:srgbClr val="000000"/>
                  </a:outerShdw>
                </a:effectLst>
                <a:cs typeface="B Nazanin" pitchFamily="2" charset="-78"/>
              </a:rPr>
              <a:t> </a:t>
            </a:r>
            <a:r>
              <a:rPr lang="fa-IR" sz="2800" dirty="0">
                <a:solidFill>
                  <a:srgbClr val="FFFF00"/>
                </a:solidFill>
                <a:effectLst>
                  <a:outerShdw blurRad="38100" dist="38100" dir="2700000" algn="tl">
                    <a:srgbClr val="000000"/>
                  </a:outerShdw>
                </a:effectLst>
                <a:cs typeface="B Nazanin" pitchFamily="2" charset="-78"/>
              </a:rPr>
              <a:t>آبهای آشامیدنی</a:t>
            </a:r>
          </a:p>
          <a:p>
            <a:pPr algn="r" rtl="1" eaLnBrk="1" hangingPunct="1">
              <a:lnSpc>
                <a:spcPct val="90000"/>
              </a:lnSpc>
              <a:defRPr/>
            </a:pPr>
            <a:r>
              <a:rPr lang="fa-IR" sz="2800" dirty="0">
                <a:effectLst>
                  <a:outerShdw blurRad="38100" dist="38100" dir="2700000" algn="tl">
                    <a:srgbClr val="000000"/>
                  </a:outerShdw>
                </a:effectLst>
                <a:cs typeface="B Nazanin" pitchFamily="2" charset="-78"/>
              </a:rPr>
              <a:t>5 لوله حاوی 20 میلی لیترنمونه، 10لوله حاوی 10میلی لیتر نمونه ویا یک بطری حاوی 100 میلی لیتر نمونه</a:t>
            </a:r>
          </a:p>
          <a:p>
            <a:pPr algn="r" rtl="1" eaLnBrk="1" hangingPunct="1">
              <a:lnSpc>
                <a:spcPct val="90000"/>
              </a:lnSpc>
              <a:defRPr/>
            </a:pPr>
            <a:r>
              <a:rPr lang="fa-IR" sz="2800" dirty="0">
                <a:solidFill>
                  <a:srgbClr val="FFFF00"/>
                </a:solidFill>
                <a:effectLst>
                  <a:outerShdw blurRad="38100" dist="38100" dir="2700000" algn="tl">
                    <a:srgbClr val="000000"/>
                  </a:outerShdw>
                </a:effectLst>
                <a:cs typeface="B Nazanin" pitchFamily="2" charset="-78"/>
              </a:rPr>
              <a:t>آبهای غیر آشامیدنی (15 لوله ای)</a:t>
            </a:r>
          </a:p>
          <a:p>
            <a:pPr algn="r" rtl="1" eaLnBrk="1" hangingPunct="1">
              <a:lnSpc>
                <a:spcPct val="90000"/>
              </a:lnSpc>
              <a:defRPr/>
            </a:pPr>
            <a:r>
              <a:rPr lang="fa-IR" sz="2800" dirty="0">
                <a:effectLst>
                  <a:outerShdw blurRad="38100" dist="38100" dir="2700000" algn="tl">
                    <a:srgbClr val="000000"/>
                  </a:outerShdw>
                </a:effectLst>
                <a:cs typeface="B Nazanin" pitchFamily="2" charset="-78"/>
              </a:rPr>
              <a:t>برای هر رقت (10، 1، 0.1 و...) پنج لوله</a:t>
            </a:r>
          </a:p>
          <a:p>
            <a:pPr algn="r" rtl="1" eaLnBrk="1" hangingPunct="1">
              <a:lnSpc>
                <a:spcPct val="90000"/>
              </a:lnSpc>
              <a:defRPr/>
            </a:pPr>
            <a:r>
              <a:rPr lang="fa-IR" sz="2800" b="1" dirty="0">
                <a:effectLst>
                  <a:outerShdw blurRad="38100" dist="38100" dir="2700000" algn="tl">
                    <a:srgbClr val="000000"/>
                  </a:outerShdw>
                </a:effectLst>
                <a:cs typeface="B Nazanin" pitchFamily="2" charset="-78"/>
              </a:rPr>
              <a:t>دمای انکوباتور:</a:t>
            </a:r>
            <a:r>
              <a:rPr lang="fa-IR" sz="2800" dirty="0">
                <a:effectLst>
                  <a:outerShdw blurRad="38100" dist="38100" dir="2700000" algn="tl">
                    <a:srgbClr val="000000"/>
                  </a:outerShdw>
                </a:effectLst>
                <a:cs typeface="B Nazanin" pitchFamily="2" charset="-78"/>
              </a:rPr>
              <a:t> 35 درجه سانتیگراد </a:t>
            </a:r>
          </a:p>
          <a:p>
            <a:pPr algn="r" rtl="1" eaLnBrk="1" hangingPunct="1">
              <a:lnSpc>
                <a:spcPct val="90000"/>
              </a:lnSpc>
              <a:defRPr/>
            </a:pPr>
            <a:r>
              <a:rPr lang="fa-IR" sz="2800" b="1" dirty="0">
                <a:effectLst>
                  <a:outerShdw blurRad="38100" dist="38100" dir="2700000" algn="tl">
                    <a:srgbClr val="000000"/>
                  </a:outerShdw>
                </a:effectLst>
                <a:cs typeface="B Nazanin" pitchFamily="2" charset="-78"/>
              </a:rPr>
              <a:t>مدت انکوباتور:</a:t>
            </a:r>
            <a:r>
              <a:rPr lang="fa-IR" sz="2800" dirty="0">
                <a:effectLst>
                  <a:outerShdw blurRad="38100" dist="38100" dir="2700000" algn="tl">
                    <a:srgbClr val="000000"/>
                  </a:outerShdw>
                </a:effectLst>
                <a:cs typeface="B Nazanin" pitchFamily="2" charset="-78"/>
              </a:rPr>
              <a:t> 48-24 ساعت</a:t>
            </a:r>
          </a:p>
          <a:p>
            <a:pPr algn="r" rtl="1" eaLnBrk="1" hangingPunct="1">
              <a:lnSpc>
                <a:spcPct val="90000"/>
              </a:lnSpc>
              <a:defRPr/>
            </a:pPr>
            <a:r>
              <a:rPr lang="fa-IR" sz="2800" b="1" dirty="0">
                <a:effectLst>
                  <a:outerShdw blurRad="38100" dist="38100" dir="2700000" algn="tl">
                    <a:srgbClr val="000000"/>
                  </a:outerShdw>
                </a:effectLst>
                <a:cs typeface="B Nazanin" pitchFamily="2" charset="-78"/>
              </a:rPr>
              <a:t>تفسیر نتایج:</a:t>
            </a:r>
            <a:r>
              <a:rPr lang="fa-IR" sz="2800" dirty="0">
                <a:effectLst>
                  <a:outerShdw blurRad="38100" dist="38100" dir="2700000" algn="tl">
                    <a:srgbClr val="000000"/>
                  </a:outerShdw>
                </a:effectLst>
                <a:cs typeface="B Nazanin" pitchFamily="2" charset="-78"/>
              </a:rPr>
              <a:t> تولید گاز یا رشد اسیدی (</a:t>
            </a:r>
            <a:r>
              <a:rPr lang="fa-IR" sz="2800" dirty="0">
                <a:solidFill>
                  <a:srgbClr val="FFFF00"/>
                </a:solidFill>
                <a:effectLst>
                  <a:outerShdw blurRad="38100" dist="38100" dir="2700000" algn="tl">
                    <a:srgbClr val="000000"/>
                  </a:outerShdw>
                </a:effectLst>
                <a:cs typeface="B Nazanin" pitchFamily="2" charset="-78"/>
              </a:rPr>
              <a:t>پاسخ </a:t>
            </a:r>
            <a:r>
              <a:rPr lang="fa-IR" sz="3600" dirty="0">
                <a:solidFill>
                  <a:srgbClr val="FFFF00"/>
                </a:solidFill>
                <a:effectLst>
                  <a:outerShdw blurRad="38100" dist="38100" dir="2700000" algn="tl">
                    <a:srgbClr val="000000"/>
                  </a:outerShdw>
                </a:effectLst>
              </a:rPr>
              <a:t>مثبت</a:t>
            </a:r>
            <a:endParaRPr lang="en-US" sz="3600" b="1" i="1" dirty="0">
              <a:solidFill>
                <a:srgbClr val="FFFF00"/>
              </a:solidFill>
              <a:effectLst>
                <a:outerShdw blurRad="38100" dist="38100" dir="2700000" algn="tl">
                  <a:srgbClr val="000000"/>
                </a:outerShdw>
              </a:effectLst>
            </a:endParaRPr>
          </a:p>
        </p:txBody>
      </p:sp>
      <p:sp>
        <p:nvSpPr>
          <p:cNvPr id="55300" name="Title 1"/>
          <p:cNvSpPr>
            <a:spLocks noGrp="1"/>
          </p:cNvSpPr>
          <p:nvPr>
            <p:ph type="title"/>
          </p:nvPr>
        </p:nvSpPr>
        <p:spPr>
          <a:xfrm>
            <a:off x="971550" y="188913"/>
            <a:ext cx="7772400" cy="1143000"/>
          </a:xfrm>
        </p:spPr>
        <p:txBody>
          <a:bodyPr/>
          <a:lstStyle/>
          <a:p>
            <a:pPr algn="ctr"/>
            <a:r>
              <a:rPr lang="en-US" smtClean="0">
                <a:solidFill>
                  <a:srgbClr val="FFFF00"/>
                </a:solidFill>
              </a:rPr>
              <a:t>Presumptive phase</a:t>
            </a:r>
            <a:endParaRPr lang="en-US" smtClean="0"/>
          </a:p>
        </p:txBody>
      </p:sp>
    </p:spTree>
  </p:cSld>
  <p:clrMapOvr>
    <a:masterClrMapping/>
  </p:clrMapOvr>
  <p:transition>
    <p:randomBar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4"/>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6B57DD62-F18F-4ACD-8E81-05C0F6F5A3DE}" type="slidenum">
              <a:rPr lang="ar-SA" sz="1400" smtClean="0"/>
              <a:pPr/>
              <a:t>37</a:t>
            </a:fld>
            <a:endParaRPr lang="en-US" sz="1400" smtClean="0"/>
          </a:p>
        </p:txBody>
      </p:sp>
      <p:graphicFrame>
        <p:nvGraphicFramePr>
          <p:cNvPr id="361547" name="Group 75"/>
          <p:cNvGraphicFramePr>
            <a:graphicFrameLocks noGrp="1"/>
          </p:cNvGraphicFramePr>
          <p:nvPr>
            <p:ph/>
          </p:nvPr>
        </p:nvGraphicFramePr>
        <p:xfrm>
          <a:off x="928662" y="928670"/>
          <a:ext cx="7639050" cy="5173664"/>
        </p:xfrm>
        <a:graphic>
          <a:graphicData uri="http://schemas.openxmlformats.org/drawingml/2006/table">
            <a:tbl>
              <a:tblPr/>
              <a:tblGrid>
                <a:gridCol w="2057400"/>
                <a:gridCol w="2057400"/>
                <a:gridCol w="2057400"/>
                <a:gridCol w="1466850"/>
              </a:tblGrid>
              <a:tr h="13716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rgbClr val="FFFF00"/>
                          </a:solidFill>
                          <a:effectLst>
                            <a:outerShdw blurRad="38100" dist="38100" dir="2700000" algn="tl">
                              <a:srgbClr val="FFFFFF"/>
                            </a:outerShdw>
                          </a:effectLst>
                          <a:latin typeface="Arial" pitchFamily="34" charset="0"/>
                          <a:cs typeface="B Nazanin" pitchFamily="2" charset="-78"/>
                        </a:rPr>
                        <a:t>پودر لوريل تريپتوز برات (گرم در ليتر)</a:t>
                      </a:r>
                      <a:endParaRPr kumimoji="0" lang="en-US" sz="2800" b="0" i="0" u="none" strike="noStrike" cap="none" normalizeH="0" baseline="0" dirty="0" smtClean="0">
                        <a:ln>
                          <a:noFill/>
                        </a:ln>
                        <a:solidFill>
                          <a:srgbClr val="FFFF00"/>
                        </a:solidFill>
                        <a:effectLst>
                          <a:outerShdw blurRad="38100" dist="38100" dir="2700000" algn="tl">
                            <a:srgbClr val="FFFFFF"/>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rgbClr val="FFFF00"/>
                          </a:solidFill>
                          <a:effectLst>
                            <a:outerShdw blurRad="38100" dist="38100" dir="2700000" algn="tl">
                              <a:srgbClr val="FFFFFF"/>
                            </a:outerShdw>
                          </a:effectLst>
                          <a:latin typeface="Arial" pitchFamily="34" charset="0"/>
                          <a:cs typeface="B Nazanin" pitchFamily="2" charset="-78"/>
                        </a:rPr>
                        <a:t>حجم نمونه و محيط در لوله</a:t>
                      </a:r>
                      <a:endParaRPr kumimoji="0" lang="en-US" sz="2800" b="0" i="0" u="none" strike="noStrike" cap="none" normalizeH="0" baseline="0" smtClean="0">
                        <a:ln>
                          <a:noFill/>
                        </a:ln>
                        <a:solidFill>
                          <a:srgbClr val="FFFF00"/>
                        </a:solidFill>
                        <a:effectLst>
                          <a:outerShdw blurRad="38100" dist="38100" dir="2700000" algn="tl">
                            <a:srgbClr val="FFFFFF"/>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rgbClr val="FFFF00"/>
                          </a:solidFill>
                          <a:effectLst>
                            <a:outerShdw blurRad="38100" dist="38100" dir="2700000" algn="tl">
                              <a:srgbClr val="FFFFFF"/>
                            </a:outerShdw>
                          </a:effectLst>
                          <a:latin typeface="Arial" pitchFamily="34" charset="0"/>
                          <a:cs typeface="B Nazanin" pitchFamily="2" charset="-78"/>
                        </a:rPr>
                        <a:t>حجم محيط در لوله</a:t>
                      </a:r>
                      <a:endParaRPr kumimoji="0" lang="en-US" sz="2800" b="0" i="0" u="none" strike="noStrike" cap="none" normalizeH="0" baseline="0" dirty="0" smtClean="0">
                        <a:ln>
                          <a:noFill/>
                        </a:ln>
                        <a:solidFill>
                          <a:srgbClr val="FFFF00"/>
                        </a:solidFill>
                        <a:effectLst>
                          <a:outerShdw blurRad="38100" dist="38100" dir="2700000" algn="tl">
                            <a:srgbClr val="FFFFFF"/>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rgbClr val="FFFF00"/>
                          </a:solidFill>
                          <a:effectLst>
                            <a:outerShdw blurRad="38100" dist="38100" dir="2700000" algn="tl">
                              <a:srgbClr val="FFFFFF"/>
                            </a:outerShdw>
                          </a:effectLst>
                          <a:latin typeface="Arial" pitchFamily="34" charset="0"/>
                          <a:cs typeface="B Nazanin" pitchFamily="2" charset="-78"/>
                        </a:rPr>
                        <a:t>حجم نمونه </a:t>
                      </a:r>
                      <a:endParaRPr kumimoji="0" lang="en-US" sz="2800" b="0" i="0" u="none" strike="noStrike" cap="none" normalizeH="0" baseline="0" dirty="0" smtClean="0">
                        <a:ln>
                          <a:noFill/>
                        </a:ln>
                        <a:solidFill>
                          <a:srgbClr val="FFFF00"/>
                        </a:solidFill>
                        <a:effectLst>
                          <a:outerShdw blurRad="38100" dist="38100" dir="2700000" algn="tl">
                            <a:srgbClr val="FFFFFF"/>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42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35/6</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11</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71/2</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20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10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2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53/4</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30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20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133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106/8</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30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10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20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2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106/8</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150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50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137/1</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135</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35</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29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213/6</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120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rPr>
                        <a:t>20</a:t>
                      </a:r>
                      <a:endParaRPr kumimoji="0" lang="en-US" sz="2800" b="0" i="0" u="none" strike="noStrike" cap="none" normalizeH="0" baseline="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fa-IR"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rPr>
                        <a:t>100</a:t>
                      </a:r>
                      <a:endParaRPr kumimoji="0" lang="en-US" sz="28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61548" name="Rectangle 76"/>
          <p:cNvSpPr>
            <a:spLocks noChangeArrowheads="1"/>
          </p:cNvSpPr>
          <p:nvPr/>
        </p:nvSpPr>
        <p:spPr bwMode="auto">
          <a:xfrm>
            <a:off x="827088" y="169863"/>
            <a:ext cx="8480425" cy="708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defRPr/>
            </a:pPr>
            <a:r>
              <a:rPr lang="fa-IR" sz="4000" b="1" dirty="0">
                <a:solidFill>
                  <a:srgbClr val="FFC000"/>
                </a:solidFill>
                <a:effectLst>
                  <a:outerShdw blurRad="38100" dist="38100" dir="2700000" algn="tl">
                    <a:srgbClr val="FFFFFF"/>
                  </a:outerShdw>
                </a:effectLst>
                <a:latin typeface="Arial" pitchFamily="34" charset="0"/>
                <a:cs typeface="B Titr" pitchFamily="2" charset="-78"/>
              </a:rPr>
              <a:t>آماده سازي محیط کشت</a:t>
            </a:r>
            <a:r>
              <a:rPr lang="fa-IR" sz="4000" dirty="0">
                <a:solidFill>
                  <a:srgbClr val="FFC000"/>
                </a:solidFill>
                <a:effectLst>
                  <a:outerShdw blurRad="38100" dist="38100" dir="2700000" algn="tl">
                    <a:srgbClr val="FFFFFF"/>
                  </a:outerShdw>
                </a:effectLst>
                <a:latin typeface="Arial" pitchFamily="34" charset="0"/>
                <a:cs typeface="B Titr" pitchFamily="2" charset="-78"/>
              </a:rPr>
              <a:t> لوریل تریپتوز براث</a:t>
            </a:r>
            <a:endParaRPr lang="en-US" sz="4000" dirty="0">
              <a:solidFill>
                <a:srgbClr val="FFC000"/>
              </a:solidFill>
              <a:effectLst>
                <a:outerShdw blurRad="38100" dist="38100" dir="2700000" algn="tl">
                  <a:srgbClr val="FFFFFF"/>
                </a:outerShdw>
              </a:effectLst>
              <a:latin typeface="Arial" pitchFamily="34" charset="0"/>
              <a:cs typeface="B Titr" pitchFamily="2" charset="-78"/>
            </a:endParaRPr>
          </a:p>
        </p:txBody>
      </p:sp>
    </p:spTree>
  </p:cSld>
  <p:clrMapOvr>
    <a:masterClrMapping/>
  </p:clrMapOvr>
  <p:transition>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4"/>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B6A3451-AC34-45CE-AEA8-5F51C58CAA4D}" type="slidenum">
              <a:rPr lang="ar-SA" sz="1400" smtClean="0"/>
              <a:pPr/>
              <a:t>38</a:t>
            </a:fld>
            <a:endParaRPr lang="en-US" sz="1400" smtClean="0"/>
          </a:p>
        </p:txBody>
      </p:sp>
      <p:graphicFrame>
        <p:nvGraphicFramePr>
          <p:cNvPr id="57347" name="Object 5"/>
          <p:cNvGraphicFramePr>
            <a:graphicFrameLocks noGrp="1" noChangeAspect="1"/>
          </p:cNvGraphicFramePr>
          <p:nvPr>
            <p:ph/>
          </p:nvPr>
        </p:nvGraphicFramePr>
        <p:xfrm>
          <a:off x="1828800" y="1066800"/>
          <a:ext cx="5334000" cy="4724400"/>
        </p:xfrm>
        <a:graphic>
          <a:graphicData uri="http://schemas.openxmlformats.org/presentationml/2006/ole">
            <p:oleObj spid="_x0000_s1026" name="Bitmap Image" r:id="rId3" imgW="666667" imgH="1085714" progId="PBrush">
              <p:embed/>
            </p:oleObj>
          </a:graphicData>
        </a:graphic>
      </p:graphicFrame>
    </p:spTree>
  </p:cSld>
  <p:clrMapOvr>
    <a:masterClrMapping/>
  </p:clrMapOvr>
  <p:transition>
    <p:randomBar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4"/>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9F9EE23-AC51-45EE-96A6-C578B8A41C81}" type="slidenum">
              <a:rPr lang="ar-SA" sz="1400" smtClean="0"/>
              <a:pPr/>
              <a:t>39</a:t>
            </a:fld>
            <a:endParaRPr lang="en-US" sz="1400" smtClean="0"/>
          </a:p>
        </p:txBody>
      </p:sp>
      <p:pic>
        <p:nvPicPr>
          <p:cNvPr id="58371" name="Picture 2" descr="enviromental12"/>
          <p:cNvPicPr>
            <a:picLocks noGrp="1" noChangeAspect="1" noChangeArrowheads="1"/>
          </p:cNvPicPr>
          <p:nvPr>
            <p:ph/>
          </p:nvPr>
        </p:nvPicPr>
        <p:blipFill>
          <a:blip r:embed="rId2" cstate="screen">
            <a:extLst>
              <a:ext uri="{28A0092B-C50C-407E-A947-70E740481C1C}">
                <a14:useLocalDpi xmlns:a14="http://schemas.microsoft.com/office/drawing/2010/main" xmlns="" val="0"/>
              </a:ext>
            </a:extLst>
          </a:blip>
          <a:srcRect/>
          <a:stretch>
            <a:fillRect/>
          </a:stretch>
        </p:blipFill>
        <p:spPr>
          <a:xfrm>
            <a:off x="1979613" y="260350"/>
            <a:ext cx="6324600" cy="6248400"/>
          </a:xfrm>
          <a:noFill/>
          <a:extLst>
            <a:ext uri="{AF507438-7753-43E0-B8FC-AC1667EBCBE1}">
              <a14:hiddenEffects xmlns:a14="http://schemas.microsoft.com/office/drawing/2010/main" xmlns="">
                <a:effectLst>
                  <a:outerShdw dist="35921" dir="2700000" algn="ctr" rotWithShape="0">
                    <a:srgbClr val="808080"/>
                  </a:outerShdw>
                </a:effectLst>
              </a14:hiddenEffects>
            </a:ext>
          </a:extLst>
        </p:spPr>
      </p:pic>
    </p:spTree>
  </p:cSld>
  <p:clrMapOvr>
    <a:masterClrMapping/>
  </p:clrMapOvr>
  <p:transition>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914400" y="571500"/>
            <a:ext cx="8229600" cy="5429250"/>
          </a:xfrm>
        </p:spPr>
        <p:txBody>
          <a:bodyPr>
            <a:normAutofit/>
          </a:bodyPr>
          <a:lstStyle/>
          <a:p>
            <a:pPr algn="r">
              <a:buNone/>
            </a:pPr>
            <a:r>
              <a:rPr lang="fa-IR" dirty="0" smtClean="0"/>
              <a:t>آب استخر توسط کیت های مخصوص به روش رنگ </a:t>
            </a:r>
            <a:r>
              <a:rPr lang="en-US" dirty="0" smtClean="0"/>
              <a:t>pH</a:t>
            </a:r>
            <a:r>
              <a:rPr lang="fa-IR" dirty="0" smtClean="0"/>
              <a:t> اندازه گیری  سنجی و با استفاده از معر ف فنل رد صورت می گیرد. درآزمایشگاه </a:t>
            </a:r>
          </a:p>
          <a:p>
            <a:pPr algn="r">
              <a:buNone/>
            </a:pPr>
            <a:r>
              <a:rPr lang="fa-IR" dirty="0" smtClean="0"/>
              <a:t>دقت دارد</a:t>
            </a:r>
            <a:r>
              <a:rPr lang="en-US" dirty="0" smtClean="0"/>
              <a:t>pH </a:t>
            </a:r>
            <a:r>
              <a:rPr lang="fa-IR" dirty="0" smtClean="0"/>
              <a:t>سنج توصیه می شود که تا صدم واحد </a:t>
            </a:r>
            <a:r>
              <a:rPr lang="en-US" dirty="0" smtClean="0"/>
              <a:t>pH </a:t>
            </a:r>
            <a:r>
              <a:rPr lang="fa-IR" dirty="0" smtClean="0"/>
              <a:t>استفاده از</a:t>
            </a:r>
          </a:p>
          <a:p>
            <a:pPr algn="r">
              <a:buNone/>
            </a:pPr>
            <a:endParaRPr lang="en-US" dirty="0" smtClean="0"/>
          </a:p>
          <a:p>
            <a:pPr algn="justLow" rtl="1">
              <a:buNone/>
            </a:pPr>
            <a:r>
              <a:rPr lang="fa-IR" dirty="0" smtClean="0">
                <a:solidFill>
                  <a:schemeClr val="accent2">
                    <a:lumMod val="60000"/>
                    <a:lumOff val="40000"/>
                  </a:schemeClr>
                </a:solidFill>
              </a:rPr>
              <a:t>قلیائیت کل (</a:t>
            </a:r>
            <a:r>
              <a:rPr lang="en-US" dirty="0" smtClean="0">
                <a:solidFill>
                  <a:schemeClr val="accent2">
                    <a:lumMod val="60000"/>
                    <a:lumOff val="40000"/>
                  </a:schemeClr>
                </a:solidFill>
              </a:rPr>
              <a:t>t</a:t>
            </a:r>
            <a:r>
              <a:rPr lang="fa-IR" dirty="0" smtClean="0">
                <a:solidFill>
                  <a:schemeClr val="accent2">
                    <a:lumMod val="60000"/>
                    <a:lumOff val="40000"/>
                  </a:schemeClr>
                </a:solidFill>
              </a:rPr>
              <a:t>) و قلیائیت فنل فتالئین(</a:t>
            </a:r>
            <a:r>
              <a:rPr lang="en-US" dirty="0" smtClean="0">
                <a:solidFill>
                  <a:schemeClr val="accent2">
                    <a:lumMod val="60000"/>
                    <a:lumOff val="40000"/>
                  </a:schemeClr>
                </a:solidFill>
              </a:rPr>
              <a:t>p</a:t>
            </a:r>
            <a:r>
              <a:rPr lang="fa-IR" dirty="0" smtClean="0">
                <a:solidFill>
                  <a:schemeClr val="accent2">
                    <a:lumMod val="60000"/>
                    <a:lumOff val="40000"/>
                  </a:schemeClr>
                </a:solidFill>
              </a:rPr>
              <a:t>): </a:t>
            </a:r>
          </a:p>
          <a:p>
            <a:pPr algn="justLow" rtl="1">
              <a:buNone/>
            </a:pPr>
            <a:r>
              <a:rPr lang="fa-IR" dirty="0" smtClean="0">
                <a:solidFill>
                  <a:srgbClr val="C00000"/>
                </a:solidFill>
              </a:rPr>
              <a:t>قلیائیت توانایی آب در خنثی سازی یونهای (</a:t>
            </a:r>
            <a:r>
              <a:rPr lang="en-US" dirty="0" smtClean="0">
                <a:solidFill>
                  <a:srgbClr val="C00000"/>
                </a:solidFill>
              </a:rPr>
              <a:t>h+</a:t>
            </a:r>
            <a:r>
              <a:rPr lang="fa-IR" dirty="0" smtClean="0">
                <a:solidFill>
                  <a:srgbClr val="C00000"/>
                </a:solidFill>
              </a:rPr>
              <a:t>)</a:t>
            </a:r>
            <a:r>
              <a:rPr lang="en-US" dirty="0" smtClean="0">
                <a:solidFill>
                  <a:srgbClr val="C00000"/>
                </a:solidFill>
              </a:rPr>
              <a:t> </a:t>
            </a:r>
            <a:r>
              <a:rPr lang="fa-IR" dirty="0" smtClean="0">
                <a:solidFill>
                  <a:srgbClr val="C00000"/>
                </a:solidFill>
              </a:rPr>
              <a:t>یا اسیدی می باشد. عوامل ایجاد کننده قلیائیت در آبهای طبیعی معمولاً، کربنات، بیکربنات و هیدروکسیل هستند </a:t>
            </a:r>
            <a:r>
              <a:rPr lang="fa-IR" dirty="0" smtClean="0"/>
              <a:t>. </a:t>
            </a:r>
          </a:p>
          <a:p>
            <a:pPr algn="r">
              <a:buNone/>
            </a:pPr>
            <a:r>
              <a:rPr lang="fa-IR" dirty="0" smtClean="0">
                <a:solidFill>
                  <a:srgbClr val="FFC000"/>
                </a:solidFill>
              </a:rPr>
              <a:t>قلیائیت کل:</a:t>
            </a:r>
          </a:p>
          <a:p>
            <a:pPr algn="r" rtl="1">
              <a:buNone/>
            </a:pPr>
            <a:r>
              <a:rPr lang="fa-IR" dirty="0" smtClean="0"/>
              <a:t>  در </a:t>
            </a:r>
            <a:r>
              <a:rPr lang="en-US" dirty="0" smtClean="0"/>
              <a:t>ph</a:t>
            </a:r>
            <a:r>
              <a:rPr lang="fa-IR" dirty="0" smtClean="0"/>
              <a:t>بالاتر از 4/5 است. برای اندازه گیری قلیائیت از روش تیتراسیون با اسید و معرف متیل اورانز استفاده می شود و با واحد گزارش می شود.</a:t>
            </a:r>
            <a:r>
              <a:rPr lang="en-US" dirty="0" smtClean="0"/>
              <a:t>mg/lcaco3</a:t>
            </a:r>
            <a:endParaRPr lang="en-US" dirty="0"/>
          </a:p>
        </p:txBody>
      </p:sp>
    </p:spTree>
  </p:cSld>
  <p:clrMapOvr>
    <a:masterClrMapping/>
  </p:clrMapOvr>
  <p:transition>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4"/>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DEF08872-8E10-4394-9AC2-425B0324BA28}" type="slidenum">
              <a:rPr lang="ar-SA" sz="1400" smtClean="0"/>
              <a:pPr/>
              <a:t>40</a:t>
            </a:fld>
            <a:endParaRPr lang="en-US" sz="1400" smtClean="0"/>
          </a:p>
        </p:txBody>
      </p:sp>
      <p:sp>
        <p:nvSpPr>
          <p:cNvPr id="6" name="Rectangle 2"/>
          <p:cNvSpPr>
            <a:spLocks noGrp="1" noChangeArrowheads="1"/>
          </p:cNvSpPr>
          <p:nvPr>
            <p:ph/>
          </p:nvPr>
        </p:nvSpPr>
        <p:spPr/>
        <p:txBody>
          <a:bodyPr/>
          <a:lstStyle/>
          <a:p>
            <a:pPr marL="0" indent="0" algn="ctr" rtl="1" eaLnBrk="1" hangingPunct="1">
              <a:buFont typeface="Monotype Sorts" pitchFamily="2" charset="2"/>
              <a:buNone/>
              <a:defRPr/>
            </a:pPr>
            <a:r>
              <a:rPr lang="en-US" sz="5400" dirty="0" smtClean="0">
                <a:solidFill>
                  <a:srgbClr val="FFFF00"/>
                </a:solidFill>
              </a:rPr>
              <a:t>Confirmed phase</a:t>
            </a:r>
          </a:p>
          <a:p>
            <a:pPr algn="r" rtl="1" eaLnBrk="1" hangingPunct="1">
              <a:defRPr/>
            </a:pPr>
            <a:r>
              <a:rPr lang="fa-IR" sz="3600" b="1" dirty="0">
                <a:effectLst>
                  <a:outerShdw blurRad="38100" dist="38100" dir="2700000" algn="tl">
                    <a:srgbClr val="000000"/>
                  </a:outerShdw>
                </a:effectLst>
                <a:cs typeface="B Nazanin" pitchFamily="2" charset="-78"/>
              </a:rPr>
              <a:t>محیط کشت: </a:t>
            </a:r>
            <a:r>
              <a:rPr lang="fa-IR" sz="3600" dirty="0">
                <a:effectLst>
                  <a:outerShdw blurRad="38100" dist="38100" dir="2700000" algn="tl">
                    <a:srgbClr val="000000"/>
                  </a:outerShdw>
                </a:effectLst>
                <a:cs typeface="B Nazanin" pitchFamily="2" charset="-78"/>
              </a:rPr>
              <a:t>بریلیانت گرین لاکتوز بایل برات</a:t>
            </a:r>
            <a:r>
              <a:rPr lang="fa-IR" sz="3600" b="1" dirty="0">
                <a:effectLst>
                  <a:outerShdw blurRad="38100" dist="38100" dir="2700000" algn="tl">
                    <a:srgbClr val="000000"/>
                  </a:outerShdw>
                </a:effectLst>
                <a:cs typeface="B Nazanin" pitchFamily="2" charset="-78"/>
              </a:rPr>
              <a:t> </a:t>
            </a:r>
            <a:endParaRPr lang="fa-IR" sz="3600" dirty="0">
              <a:effectLst>
                <a:outerShdw blurRad="38100" dist="38100" dir="2700000" algn="tl">
                  <a:srgbClr val="000000"/>
                </a:outerShdw>
              </a:effectLst>
              <a:cs typeface="B Nazanin" pitchFamily="2" charset="-78"/>
            </a:endParaRPr>
          </a:p>
          <a:p>
            <a:pPr algn="r" rtl="1" eaLnBrk="1" hangingPunct="1">
              <a:defRPr/>
            </a:pPr>
            <a:r>
              <a:rPr lang="en-US" sz="3600" dirty="0" smtClean="0">
                <a:effectLst>
                  <a:outerShdw blurRad="38100" dist="38100" dir="2700000" algn="tl">
                    <a:srgbClr val="000000"/>
                  </a:outerShdw>
                </a:effectLst>
                <a:cs typeface="B Nazanin" pitchFamily="2" charset="-78"/>
              </a:rPr>
              <a:t>         Brilliant </a:t>
            </a:r>
            <a:r>
              <a:rPr lang="en-US" sz="3600" dirty="0">
                <a:effectLst>
                  <a:outerShdw blurRad="38100" dist="38100" dir="2700000" algn="tl">
                    <a:srgbClr val="000000"/>
                  </a:outerShdw>
                </a:effectLst>
                <a:cs typeface="B Nazanin" pitchFamily="2" charset="-78"/>
              </a:rPr>
              <a:t>green lactose bile broth</a:t>
            </a:r>
            <a:endParaRPr lang="fa-IR" sz="3600" dirty="0">
              <a:effectLst>
                <a:outerShdw blurRad="38100" dist="38100" dir="2700000" algn="tl">
                  <a:srgbClr val="000000"/>
                </a:outerShdw>
              </a:effectLst>
              <a:cs typeface="B Nazanin" pitchFamily="2" charset="-78"/>
            </a:endParaRPr>
          </a:p>
          <a:p>
            <a:pPr algn="r" rtl="1" eaLnBrk="1" hangingPunct="1">
              <a:defRPr/>
            </a:pPr>
            <a:r>
              <a:rPr lang="fa-IR" sz="3600" b="1" dirty="0">
                <a:effectLst>
                  <a:outerShdw blurRad="38100" dist="38100" dir="2700000" algn="tl">
                    <a:srgbClr val="000000"/>
                  </a:outerShdw>
                </a:effectLst>
                <a:cs typeface="B Nazanin" pitchFamily="2" charset="-78"/>
              </a:rPr>
              <a:t>حجم نمونه: </a:t>
            </a:r>
            <a:r>
              <a:rPr lang="fa-IR" sz="3600" dirty="0">
                <a:effectLst>
                  <a:outerShdw blurRad="38100" dist="38100" dir="2700000" algn="tl">
                    <a:srgbClr val="000000"/>
                  </a:outerShdw>
                </a:effectLst>
                <a:cs typeface="B Nazanin" pitchFamily="2" charset="-78"/>
              </a:rPr>
              <a:t>یک یا چند لوپ پر از لوله های + مرحله اول</a:t>
            </a:r>
          </a:p>
          <a:p>
            <a:pPr algn="r" rtl="1" eaLnBrk="1" hangingPunct="1">
              <a:defRPr/>
            </a:pPr>
            <a:r>
              <a:rPr lang="fa-IR" sz="3600" b="1" dirty="0">
                <a:effectLst>
                  <a:outerShdw blurRad="38100" dist="38100" dir="2700000" algn="tl">
                    <a:srgbClr val="000000"/>
                  </a:outerShdw>
                </a:effectLst>
                <a:cs typeface="B Nazanin" pitchFamily="2" charset="-78"/>
              </a:rPr>
              <a:t>دمای انکوباتور:</a:t>
            </a:r>
            <a:r>
              <a:rPr lang="fa-IR" sz="3600" dirty="0">
                <a:effectLst>
                  <a:outerShdw blurRad="38100" dist="38100" dir="2700000" algn="tl">
                    <a:srgbClr val="000000"/>
                  </a:outerShdw>
                </a:effectLst>
                <a:cs typeface="B Nazanin" pitchFamily="2" charset="-78"/>
              </a:rPr>
              <a:t> 35 درجه سانتی گراد </a:t>
            </a:r>
          </a:p>
          <a:p>
            <a:pPr algn="r" rtl="1" eaLnBrk="1" hangingPunct="1">
              <a:defRPr/>
            </a:pPr>
            <a:r>
              <a:rPr lang="fa-IR" sz="3600" b="1" dirty="0">
                <a:effectLst>
                  <a:outerShdw blurRad="38100" dist="38100" dir="2700000" algn="tl">
                    <a:srgbClr val="000000"/>
                  </a:outerShdw>
                </a:effectLst>
                <a:cs typeface="B Nazanin" pitchFamily="2" charset="-78"/>
              </a:rPr>
              <a:t>مدت انکوباتور:</a:t>
            </a:r>
            <a:r>
              <a:rPr lang="fa-IR" sz="3600" dirty="0">
                <a:effectLst>
                  <a:outerShdw blurRad="38100" dist="38100" dir="2700000" algn="tl">
                    <a:srgbClr val="000000"/>
                  </a:outerShdw>
                </a:effectLst>
                <a:cs typeface="B Nazanin" pitchFamily="2" charset="-78"/>
              </a:rPr>
              <a:t> 48- 24 ساعت</a:t>
            </a:r>
          </a:p>
          <a:p>
            <a:pPr algn="r" rtl="1" eaLnBrk="1" hangingPunct="1">
              <a:defRPr/>
            </a:pPr>
            <a:r>
              <a:rPr lang="fa-IR" sz="3600" b="1" dirty="0">
                <a:effectLst>
                  <a:outerShdw blurRad="38100" dist="38100" dir="2700000" algn="tl">
                    <a:srgbClr val="000000"/>
                  </a:outerShdw>
                </a:effectLst>
                <a:cs typeface="B Nazanin" pitchFamily="2" charset="-78"/>
              </a:rPr>
              <a:t>تفسیر نتایج:</a:t>
            </a:r>
            <a:r>
              <a:rPr lang="fa-IR" sz="3600" dirty="0">
                <a:effectLst>
                  <a:outerShdw blurRad="38100" dist="38100" dir="2700000" algn="tl">
                    <a:srgbClr val="000000"/>
                  </a:outerShdw>
                </a:effectLst>
                <a:cs typeface="B Nazanin" pitchFamily="2" charset="-78"/>
              </a:rPr>
              <a:t> تولید </a:t>
            </a:r>
            <a:r>
              <a:rPr lang="fa-IR" sz="3600" b="1" dirty="0" smtClean="0">
                <a:effectLst>
                  <a:outerShdw blurRad="38100" dist="38100" dir="2700000" algn="tl">
                    <a:srgbClr val="000000"/>
                  </a:outerShdw>
                </a:effectLst>
                <a:cs typeface="B Nazanin" pitchFamily="2" charset="-78"/>
              </a:rPr>
              <a:t>گاز</a:t>
            </a:r>
            <a:r>
              <a:rPr lang="en-US" sz="3600" b="1" dirty="0" smtClean="0">
                <a:effectLst>
                  <a:outerShdw blurRad="38100" dist="38100" dir="2700000" algn="tl">
                    <a:srgbClr val="000000"/>
                  </a:outerShdw>
                </a:effectLst>
                <a:cs typeface="B Nazanin" pitchFamily="2" charset="-78"/>
              </a:rPr>
              <a:t> </a:t>
            </a:r>
            <a:r>
              <a:rPr lang="fa-IR" sz="3600" b="1" dirty="0" smtClean="0">
                <a:effectLst>
                  <a:outerShdw blurRad="38100" dist="38100" dir="2700000" algn="tl">
                    <a:srgbClr val="000000"/>
                  </a:outerShdw>
                </a:effectLst>
                <a:cs typeface="B Nazanin" pitchFamily="2" charset="-78"/>
              </a:rPr>
              <a:t>(</a:t>
            </a:r>
            <a:r>
              <a:rPr lang="fa-IR" sz="3600" b="1" dirty="0" smtClean="0">
                <a:solidFill>
                  <a:srgbClr val="FFC000"/>
                </a:solidFill>
                <a:effectLst>
                  <a:outerShdw blurRad="38100" dist="38100" dir="2700000" algn="tl">
                    <a:srgbClr val="000000"/>
                  </a:outerShdw>
                </a:effectLst>
                <a:cs typeface="B Nazanin" pitchFamily="2" charset="-78"/>
              </a:rPr>
              <a:t>پاسخ </a:t>
            </a:r>
            <a:r>
              <a:rPr lang="fa-IR" sz="3600" b="1" dirty="0">
                <a:solidFill>
                  <a:srgbClr val="FFC000"/>
                </a:solidFill>
                <a:effectLst>
                  <a:outerShdw blurRad="38100" dist="38100" dir="2700000" algn="tl">
                    <a:srgbClr val="000000"/>
                  </a:outerShdw>
                </a:effectLst>
                <a:cs typeface="B Nazanin" pitchFamily="2" charset="-78"/>
              </a:rPr>
              <a:t>مثبت</a:t>
            </a:r>
            <a:r>
              <a:rPr lang="fa-IR" sz="3600" b="1" dirty="0">
                <a:effectLst>
                  <a:outerShdw blurRad="38100" dist="38100" dir="2700000" algn="tl">
                    <a:srgbClr val="000000"/>
                  </a:outerShdw>
                </a:effectLst>
                <a:cs typeface="B Nazanin" pitchFamily="2" charset="-78"/>
              </a:rPr>
              <a:t>)</a:t>
            </a:r>
            <a:endParaRPr lang="en-US" sz="3600" b="1" dirty="0">
              <a:effectLst>
                <a:outerShdw blurRad="38100" dist="38100" dir="2700000" algn="tl">
                  <a:srgbClr val="000000"/>
                </a:outerShdw>
              </a:effectLst>
              <a:cs typeface="B Nazanin" pitchFamily="2" charset="-78"/>
            </a:endParaRPr>
          </a:p>
        </p:txBody>
      </p:sp>
    </p:spTree>
  </p:cSld>
  <p:clrMapOvr>
    <a:masterClrMapping/>
  </p:clrMapOvr>
  <p:transition>
    <p:randomBa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ctrTitle"/>
          </p:nvPr>
        </p:nvSpPr>
        <p:spPr>
          <a:xfrm>
            <a:off x="1403350" y="908050"/>
            <a:ext cx="5113338" cy="852488"/>
          </a:xfrm>
        </p:spPr>
        <p:txBody>
          <a:bodyPr>
            <a:normAutofit fontScale="90000"/>
          </a:bodyPr>
          <a:lstStyle/>
          <a:p>
            <a:pPr eaLnBrk="1" hangingPunct="1"/>
            <a:r>
              <a:rPr lang="en-US" b="1" dirty="0" smtClean="0">
                <a:solidFill>
                  <a:srgbClr val="FFFF00"/>
                </a:solidFill>
              </a:rPr>
              <a:t>Fecal </a:t>
            </a:r>
            <a:r>
              <a:rPr lang="en-US" b="1" dirty="0" err="1" smtClean="0">
                <a:solidFill>
                  <a:srgbClr val="FFFF00"/>
                </a:solidFill>
              </a:rPr>
              <a:t>coliform</a:t>
            </a:r>
            <a:r>
              <a:rPr lang="en-US" b="1" dirty="0" smtClean="0">
                <a:solidFill>
                  <a:srgbClr val="FFFF00"/>
                </a:solidFill>
              </a:rPr>
              <a:t> Test</a:t>
            </a:r>
          </a:p>
        </p:txBody>
      </p:sp>
      <p:sp>
        <p:nvSpPr>
          <p:cNvPr id="339971" name="Rectangle 3"/>
          <p:cNvSpPr>
            <a:spLocks noGrp="1" noChangeArrowheads="1"/>
          </p:cNvSpPr>
          <p:nvPr>
            <p:ph type="subTitle" idx="1"/>
          </p:nvPr>
        </p:nvSpPr>
        <p:spPr>
          <a:xfrm>
            <a:off x="0" y="465138"/>
            <a:ext cx="8786842" cy="5473700"/>
          </a:xfrm>
          <a:solidFill>
            <a:schemeClr val="bg1"/>
          </a:solidFill>
        </p:spPr>
        <p:txBody>
          <a:bodyPr/>
          <a:lstStyle/>
          <a:p>
            <a:pPr rtl="1">
              <a:defRPr/>
            </a:pPr>
            <a:r>
              <a:rPr lang="fa-IR" sz="4000" b="1" dirty="0" smtClean="0">
                <a:effectLst>
                  <a:outerShdw blurRad="38100" dist="38100" dir="2700000" algn="tl">
                    <a:srgbClr val="000000"/>
                  </a:outerShdw>
                </a:effectLst>
                <a:cs typeface="B Nazanin" pitchFamily="2" charset="-78"/>
              </a:rPr>
              <a:t>محیط کشت:                                </a:t>
            </a:r>
            <a:r>
              <a:rPr lang="en-US" sz="2400" dirty="0" smtClean="0">
                <a:effectLst>
                  <a:outerShdw blurRad="38100" dist="38100" dir="2700000" algn="tl">
                    <a:srgbClr val="000000"/>
                  </a:outerShdw>
                </a:effectLst>
              </a:rPr>
              <a:t>EC medium</a:t>
            </a:r>
            <a:r>
              <a:rPr lang="fa-IR" sz="2400" dirty="0" smtClean="0">
                <a:effectLst>
                  <a:outerShdw blurRad="38100" dist="38100" dir="2700000" algn="tl">
                    <a:srgbClr val="000000"/>
                  </a:outerShdw>
                </a:effectLst>
              </a:rPr>
              <a:t>   </a:t>
            </a:r>
            <a:endParaRPr lang="fa-IR" sz="4000" dirty="0" smtClean="0">
              <a:effectLst>
                <a:outerShdw blurRad="38100" dist="38100" dir="2700000" algn="tl">
                  <a:srgbClr val="000000"/>
                </a:outerShdw>
              </a:effectLst>
            </a:endParaRPr>
          </a:p>
          <a:p>
            <a:pPr rtl="1" eaLnBrk="1" hangingPunct="1">
              <a:defRPr/>
            </a:pPr>
            <a:r>
              <a:rPr lang="fa-IR" sz="4000" dirty="0" smtClean="0">
                <a:effectLst>
                  <a:outerShdw blurRad="38100" dist="38100" dir="2700000" algn="tl">
                    <a:srgbClr val="000000"/>
                  </a:outerShdw>
                </a:effectLst>
                <a:cs typeface="B Nazanin" pitchFamily="2" charset="-78"/>
              </a:rPr>
              <a:t>                                </a:t>
            </a:r>
          </a:p>
          <a:p>
            <a:pPr rtl="1" eaLnBrk="1" hangingPunct="1">
              <a:defRPr/>
            </a:pPr>
            <a:r>
              <a:rPr lang="fa-IR" sz="4000" b="1" dirty="0" smtClean="0">
                <a:effectLst>
                  <a:outerShdw blurRad="38100" dist="38100" dir="2700000" algn="tl">
                    <a:srgbClr val="000000"/>
                  </a:outerShdw>
                </a:effectLst>
                <a:cs typeface="B Nazanin" pitchFamily="2" charset="-78"/>
              </a:rPr>
              <a:t>حجم نمونه: </a:t>
            </a:r>
            <a:r>
              <a:rPr lang="fa-IR" sz="4000" dirty="0" smtClean="0">
                <a:effectLst>
                  <a:outerShdw blurRad="38100" dist="38100" dir="2700000" algn="tl">
                    <a:srgbClr val="000000"/>
                  </a:outerShdw>
                </a:effectLst>
                <a:cs typeface="B Nazanin" pitchFamily="2" charset="-78"/>
              </a:rPr>
              <a:t>یک یا چند لوپ پر از لوله های + مرحله احتمالی</a:t>
            </a:r>
          </a:p>
          <a:p>
            <a:pPr rtl="1" eaLnBrk="1" hangingPunct="1">
              <a:defRPr/>
            </a:pPr>
            <a:r>
              <a:rPr lang="fa-IR" sz="4000" b="1" dirty="0" smtClean="0">
                <a:effectLst>
                  <a:outerShdw blurRad="38100" dist="38100" dir="2700000" algn="tl">
                    <a:srgbClr val="000000"/>
                  </a:outerShdw>
                </a:effectLst>
                <a:cs typeface="B Nazanin" pitchFamily="2" charset="-78"/>
              </a:rPr>
              <a:t>دمای مورد نیاز: 44.5 </a:t>
            </a:r>
            <a:r>
              <a:rPr lang="fa-IR" sz="4000" dirty="0" smtClean="0">
                <a:effectLst>
                  <a:outerShdw blurRad="38100" dist="38100" dir="2700000" algn="tl">
                    <a:srgbClr val="000000"/>
                  </a:outerShdw>
                </a:effectLst>
                <a:cs typeface="B Nazanin" pitchFamily="2" charset="-78"/>
              </a:rPr>
              <a:t>درجه سانتیگراد (بن ماری)</a:t>
            </a:r>
          </a:p>
          <a:p>
            <a:pPr rtl="1" eaLnBrk="1" hangingPunct="1">
              <a:defRPr/>
            </a:pPr>
            <a:r>
              <a:rPr lang="fa-IR" sz="4000" b="1" dirty="0" smtClean="0">
                <a:effectLst>
                  <a:outerShdw blurRad="38100" dist="38100" dir="2700000" algn="tl">
                    <a:srgbClr val="000000"/>
                  </a:outerShdw>
                </a:effectLst>
                <a:cs typeface="B Nazanin" pitchFamily="2" charset="-78"/>
              </a:rPr>
              <a:t>مدت انکوباتور:</a:t>
            </a:r>
            <a:r>
              <a:rPr lang="fa-IR" sz="4000" dirty="0" smtClean="0">
                <a:effectLst>
                  <a:outerShdw blurRad="38100" dist="38100" dir="2700000" algn="tl">
                    <a:srgbClr val="000000"/>
                  </a:outerShdw>
                </a:effectLst>
                <a:cs typeface="B Nazanin" pitchFamily="2" charset="-78"/>
              </a:rPr>
              <a:t> 24ساعت</a:t>
            </a:r>
          </a:p>
          <a:p>
            <a:pPr rtl="1" eaLnBrk="1" hangingPunct="1">
              <a:defRPr/>
            </a:pPr>
            <a:r>
              <a:rPr lang="fa-IR" sz="4000" b="1" dirty="0" smtClean="0">
                <a:effectLst>
                  <a:outerShdw blurRad="38100" dist="38100" dir="2700000" algn="tl">
                    <a:srgbClr val="000000"/>
                  </a:outerShdw>
                </a:effectLst>
                <a:cs typeface="B Nazanin" pitchFamily="2" charset="-78"/>
              </a:rPr>
              <a:t>تفسیر نتایج:</a:t>
            </a:r>
            <a:r>
              <a:rPr lang="fa-IR" sz="4000" dirty="0" smtClean="0">
                <a:effectLst>
                  <a:outerShdw blurRad="38100" dist="38100" dir="2700000" algn="tl">
                    <a:srgbClr val="000000"/>
                  </a:outerShdw>
                </a:effectLst>
                <a:cs typeface="B Nazanin" pitchFamily="2" charset="-78"/>
              </a:rPr>
              <a:t> تولید گاز(</a:t>
            </a:r>
            <a:r>
              <a:rPr lang="fa-IR" sz="4000" dirty="0" smtClean="0">
                <a:solidFill>
                  <a:srgbClr val="FFFF00"/>
                </a:solidFill>
                <a:effectLst>
                  <a:outerShdw blurRad="38100" dist="38100" dir="2700000" algn="tl">
                    <a:srgbClr val="000000"/>
                  </a:outerShdw>
                </a:effectLst>
                <a:cs typeface="B Nazanin" pitchFamily="2" charset="-78"/>
              </a:rPr>
              <a:t>پاسخ مثبت</a:t>
            </a:r>
            <a:r>
              <a:rPr lang="fa-IR" sz="4000" dirty="0" smtClean="0">
                <a:effectLst>
                  <a:outerShdw blurRad="38100" dist="38100" dir="2700000" algn="tl">
                    <a:srgbClr val="000000"/>
                  </a:outerShdw>
                </a:effectLst>
                <a:cs typeface="B Nazanin" pitchFamily="2" charset="-78"/>
              </a:rPr>
              <a:t>)</a:t>
            </a:r>
            <a:endParaRPr lang="en-US" sz="4000" dirty="0" smtClean="0">
              <a:effectLst>
                <a:outerShdw blurRad="38100" dist="38100" dir="2700000" algn="tl">
                  <a:srgbClr val="000000"/>
                </a:outerShdw>
              </a:effectLst>
              <a:cs typeface="B Nazanin" pitchFamily="2" charset="-78"/>
            </a:endParaRPr>
          </a:p>
        </p:txBody>
      </p:sp>
      <p:sp>
        <p:nvSpPr>
          <p:cNvPr id="64516" name="Rectangle 2"/>
          <p:cNvSpPr>
            <a:spLocks noChangeArrowheads="1"/>
          </p:cNvSpPr>
          <p:nvPr/>
        </p:nvSpPr>
        <p:spPr bwMode="auto">
          <a:xfrm>
            <a:off x="2071670" y="1"/>
            <a:ext cx="5287963" cy="584775"/>
          </a:xfrm>
          <a:prstGeom prst="rect">
            <a:avLst/>
          </a:prstGeom>
          <a:solidFill>
            <a:schemeClr val="tx2">
              <a:lumMod val="40000"/>
              <a:lumOff val="60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sz="3200" b="1" dirty="0">
                <a:solidFill>
                  <a:srgbClr val="FFFF00"/>
                </a:solidFill>
                <a:latin typeface="Arial" charset="0"/>
                <a:cs typeface="Arial" charset="0"/>
              </a:rPr>
              <a:t>Fecal </a:t>
            </a:r>
            <a:r>
              <a:rPr lang="en-US" sz="3200" b="1" dirty="0" err="1">
                <a:solidFill>
                  <a:srgbClr val="FFFF00"/>
                </a:solidFill>
                <a:latin typeface="Arial" charset="0"/>
                <a:cs typeface="Arial" charset="0"/>
              </a:rPr>
              <a:t>coliform</a:t>
            </a:r>
            <a:r>
              <a:rPr lang="en-US" sz="3200" b="1" dirty="0">
                <a:solidFill>
                  <a:srgbClr val="FFFF00"/>
                </a:solidFill>
                <a:latin typeface="Arial" charset="0"/>
                <a:cs typeface="Arial" charset="0"/>
              </a:rPr>
              <a:t> Test</a:t>
            </a:r>
            <a:endParaRPr lang="en-US" sz="3200" dirty="0">
              <a:latin typeface="Arial" charset="0"/>
              <a:cs typeface="Arial" charset="0"/>
            </a:endParaRPr>
          </a:p>
        </p:txBody>
      </p:sp>
    </p:spTree>
  </p:cSld>
  <p:clrMapOvr>
    <a:masterClrMapping/>
  </p:clrMapOvr>
  <p:transition>
    <p:randomBar dir="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a:bodyPr>
          <a:lstStyle/>
          <a:p>
            <a:pPr>
              <a:defRPr/>
            </a:pPr>
            <a:fld id="{7782842C-B525-421A-9D49-CF744C2BBDF1}" type="slidenum">
              <a:rPr lang="ar-SA" smtClean="0"/>
              <a:pPr>
                <a:defRPr/>
              </a:pPr>
              <a:t>42</a:t>
            </a:fld>
            <a:endParaRPr lang="en-US"/>
          </a:p>
        </p:txBody>
      </p:sp>
      <p:sp>
        <p:nvSpPr>
          <p:cNvPr id="4" name="Title 3"/>
          <p:cNvSpPr>
            <a:spLocks noGrp="1"/>
          </p:cNvSpPr>
          <p:nvPr>
            <p:ph type="title" idx="4294967295"/>
          </p:nvPr>
        </p:nvSpPr>
        <p:spPr>
          <a:xfrm>
            <a:off x="0" y="274638"/>
            <a:ext cx="8229600" cy="1143000"/>
          </a:xfrm>
        </p:spPr>
        <p:txBody>
          <a:bodyPr>
            <a:normAutofit fontScale="90000"/>
          </a:bodyPr>
          <a:lstStyle/>
          <a:p>
            <a:pPr lvl="0" algn="ctr"/>
            <a:r>
              <a:rPr lang="fa-IR" sz="4000" b="1" dirty="0" smtClean="0">
                <a:solidFill>
                  <a:schemeClr val="accent2">
                    <a:lumMod val="75000"/>
                  </a:schemeClr>
                </a:solidFill>
                <a:latin typeface="Calibri" pitchFamily="34" charset="0"/>
                <a:ea typeface="Calibri" pitchFamily="34" charset="0"/>
                <a:cs typeface="Arial" pitchFamily="34" charset="0"/>
              </a:rPr>
              <a:t/>
            </a:r>
            <a:br>
              <a:rPr lang="fa-IR" sz="4000" b="1" dirty="0" smtClean="0">
                <a:solidFill>
                  <a:schemeClr val="accent2">
                    <a:lumMod val="75000"/>
                  </a:schemeClr>
                </a:solidFill>
                <a:latin typeface="Calibri" pitchFamily="34" charset="0"/>
                <a:ea typeface="Calibri" pitchFamily="34" charset="0"/>
                <a:cs typeface="Arial" pitchFamily="34" charset="0"/>
              </a:rPr>
            </a:br>
            <a:r>
              <a:rPr lang="fa-IR" sz="4000" b="1" dirty="0" smtClean="0">
                <a:solidFill>
                  <a:schemeClr val="accent2">
                    <a:lumMod val="75000"/>
                  </a:schemeClr>
                </a:solidFill>
                <a:latin typeface="Calibri" pitchFamily="34" charset="0"/>
                <a:ea typeface="Calibri" pitchFamily="34" charset="0"/>
                <a:cs typeface="Arial" pitchFamily="34" charset="0"/>
              </a:rPr>
              <a:t>فرم گزارش نتايج باکتريولوژيکي آب استخر</a:t>
            </a:r>
            <a:r>
              <a:rPr lang="fa-IR" sz="6000" dirty="0" smtClean="0">
                <a:solidFill>
                  <a:schemeClr val="tx1"/>
                </a:solidFill>
                <a:latin typeface="Arial" pitchFamily="34" charset="0"/>
                <a:cs typeface="Arial" pitchFamily="34" charset="0"/>
              </a:rPr>
              <a:t/>
            </a:r>
            <a:br>
              <a:rPr lang="fa-IR" sz="6000" dirty="0" smtClean="0">
                <a:solidFill>
                  <a:schemeClr val="tx1"/>
                </a:solidFill>
                <a:latin typeface="Arial" pitchFamily="34" charset="0"/>
                <a:cs typeface="Arial" pitchFamily="34" charset="0"/>
              </a:rPr>
            </a:br>
            <a:endParaRPr lang="fa-IR" dirty="0"/>
          </a:p>
        </p:txBody>
      </p:sp>
      <p:graphicFrame>
        <p:nvGraphicFramePr>
          <p:cNvPr id="69634" name="Object 2"/>
          <p:cNvGraphicFramePr>
            <a:graphicFrameLocks noChangeAspect="1"/>
          </p:cNvGraphicFramePr>
          <p:nvPr/>
        </p:nvGraphicFramePr>
        <p:xfrm>
          <a:off x="-1357354" y="1571612"/>
          <a:ext cx="11930146" cy="5286388"/>
        </p:xfrm>
        <a:graphic>
          <a:graphicData uri="http://schemas.openxmlformats.org/presentationml/2006/ole">
            <p:oleObj spid="_x0000_s2050" name="Document" r:id="rId3" imgW="9187440" imgH="3052131" progId="Word.Document.12">
              <p:embed/>
            </p:oleObj>
          </a:graphicData>
        </a:graphic>
      </p:graphicFrame>
    </p:spTree>
  </p:cSld>
  <p:clrMapOvr>
    <a:masterClrMapping/>
  </p:clrMapOvr>
  <p:transition>
    <p:randomBar dir="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descr="4037422c18fe43e8b094.jpg"/>
          <p:cNvPicPr>
            <a:picLocks noGrp="1" noChangeAspect="1"/>
          </p:cNvPicPr>
          <p:nvPr>
            <p:ph sz="quarter" idx="1"/>
          </p:nvPr>
        </p:nvPicPr>
        <p:blipFill>
          <a:blip r:embed="rId2" cstate="screen"/>
          <a:stretch>
            <a:fillRect/>
          </a:stretch>
        </p:blipFill>
        <p:spPr>
          <a:xfrm>
            <a:off x="0" y="0"/>
            <a:ext cx="9144000" cy="6858000"/>
          </a:xfrm>
        </p:spPr>
      </p:pic>
      <p:sp>
        <p:nvSpPr>
          <p:cNvPr id="6" name="TextBox 5"/>
          <p:cNvSpPr txBox="1"/>
          <p:nvPr/>
        </p:nvSpPr>
        <p:spPr>
          <a:xfrm>
            <a:off x="6286512" y="1000108"/>
            <a:ext cx="2571768" cy="646331"/>
          </a:xfrm>
          <a:prstGeom prst="rect">
            <a:avLst/>
          </a:prstGeom>
          <a:noFill/>
        </p:spPr>
        <p:txBody>
          <a:bodyPr wrap="square" rtlCol="1">
            <a:spAutoFit/>
          </a:bodyPr>
          <a:lstStyle/>
          <a:p>
            <a:r>
              <a:rPr lang="fa-IR" sz="3600" b="1" dirty="0" smtClean="0">
                <a:solidFill>
                  <a:srgbClr val="C00000"/>
                </a:solidFill>
              </a:rPr>
              <a:t>خسته نباشيد</a:t>
            </a:r>
          </a:p>
        </p:txBody>
      </p:sp>
    </p:spTree>
  </p:cSld>
  <p:clrMapOvr>
    <a:masterClrMapping/>
  </p:clrMapOvr>
  <p:transition>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lizadeh\Desktop\براتیان\pic2\tabal100.jpg"/>
          <p:cNvPicPr>
            <a:picLocks noChangeAspect="1" noChangeArrowheads="1"/>
          </p:cNvPicPr>
          <p:nvPr/>
        </p:nvPicPr>
        <p:blipFill>
          <a:blip r:embed="rId2"/>
          <a:srcRect/>
          <a:stretch>
            <a:fillRect/>
          </a:stretch>
        </p:blipFill>
        <p:spPr bwMode="auto">
          <a:xfrm>
            <a:off x="0" y="757052"/>
            <a:ext cx="9144000" cy="5343896"/>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lizadeh\Desktop\براتیان\pic2\tabal1001.jpg"/>
          <p:cNvPicPr>
            <a:picLocks noChangeAspect="1" noChangeArrowheads="1"/>
          </p:cNvPicPr>
          <p:nvPr/>
        </p:nvPicPr>
        <p:blipFill>
          <a:blip r:embed="rId2"/>
          <a:srcRect/>
          <a:stretch>
            <a:fillRect/>
          </a:stretch>
        </p:blipFill>
        <p:spPr bwMode="auto">
          <a:xfrm>
            <a:off x="0" y="379702"/>
            <a:ext cx="9144000" cy="6098596"/>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lizadeh\Desktop\براتیان\pic2\tabal1002.jpg"/>
          <p:cNvPicPr>
            <a:picLocks noChangeAspect="1" noChangeArrowheads="1"/>
          </p:cNvPicPr>
          <p:nvPr/>
        </p:nvPicPr>
        <p:blipFill>
          <a:blip r:embed="rId2"/>
          <a:srcRect/>
          <a:stretch>
            <a:fillRect/>
          </a:stretch>
        </p:blipFill>
        <p:spPr bwMode="auto">
          <a:xfrm>
            <a:off x="357158" y="714356"/>
            <a:ext cx="8786842" cy="5214974"/>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928670"/>
            <a:ext cx="8715404" cy="5262979"/>
          </a:xfrm>
          <a:prstGeom prst="rect">
            <a:avLst/>
          </a:prstGeom>
          <a:noFill/>
        </p:spPr>
        <p:txBody>
          <a:bodyPr wrap="square" rtlCol="0">
            <a:spAutoFit/>
          </a:bodyPr>
          <a:lstStyle/>
          <a:p>
            <a:pPr algn="justLow" rtl="1"/>
            <a:r>
              <a:rPr lang="fa-IR" sz="2800" dirty="0" smtClean="0">
                <a:solidFill>
                  <a:srgbClr val="FFC000"/>
                </a:solidFill>
              </a:rPr>
              <a:t>قلیائیت فنل فتالئین :</a:t>
            </a:r>
            <a:endParaRPr lang="en-US" sz="2800" dirty="0" smtClean="0">
              <a:solidFill>
                <a:srgbClr val="FFC000"/>
              </a:solidFill>
            </a:endParaRPr>
          </a:p>
          <a:p>
            <a:pPr algn="justLow" rtl="1"/>
            <a:r>
              <a:rPr lang="fa-IR" sz="2800" dirty="0" smtClean="0"/>
              <a:t> قلیائیت آب در بالاتر از 8/3 می باشد. برای اندازه گیری آن از روش تیتراسیون با اسید و معرف فنل فتالئین استفاد ه می شود. میزان قلیائیت توصیه شده جهت آب استخرهای شنا حداقل 50 وحداکثر 150</a:t>
            </a:r>
            <a:r>
              <a:rPr lang="en-US" sz="2800" dirty="0" smtClean="0"/>
              <a:t> mg/lcaco3</a:t>
            </a:r>
            <a:r>
              <a:rPr lang="fa-IR" sz="2800" dirty="0" smtClean="0"/>
              <a:t>می باشد.</a:t>
            </a:r>
          </a:p>
          <a:p>
            <a:pPr algn="justLow" rtl="1"/>
            <a:endParaRPr lang="fa-IR" sz="2800" dirty="0" smtClean="0"/>
          </a:p>
          <a:p>
            <a:pPr algn="justLow" rtl="1"/>
            <a:r>
              <a:rPr lang="fa-IR" sz="2800" dirty="0" smtClean="0">
                <a:solidFill>
                  <a:schemeClr val="accent5"/>
                </a:solidFill>
              </a:rPr>
              <a:t>مشکلات ناشی از قلیائیت کم: </a:t>
            </a:r>
            <a:r>
              <a:rPr lang="en-US" sz="2800" dirty="0" smtClean="0">
                <a:solidFill>
                  <a:schemeClr val="accent5"/>
                </a:solidFill>
              </a:rPr>
              <a:t>ph</a:t>
            </a:r>
            <a:r>
              <a:rPr lang="fa-IR" sz="2800" dirty="0" smtClean="0">
                <a:solidFill>
                  <a:schemeClr val="accent5"/>
                </a:solidFill>
              </a:rPr>
              <a:t>پائین،خورندگی،ایجاد لک و رنگ</a:t>
            </a:r>
          </a:p>
          <a:p>
            <a:pPr algn="justLow" rtl="1"/>
            <a:endParaRPr lang="fa-IR" sz="2800" dirty="0" smtClean="0"/>
          </a:p>
          <a:p>
            <a:pPr algn="justLow" rtl="1"/>
            <a:r>
              <a:rPr lang="fa-IR" sz="2800" dirty="0" smtClean="0"/>
              <a:t> </a:t>
            </a:r>
            <a:r>
              <a:rPr lang="fa-IR" sz="2800" dirty="0" smtClean="0">
                <a:solidFill>
                  <a:schemeClr val="tx2">
                    <a:lumMod val="60000"/>
                    <a:lumOff val="40000"/>
                  </a:schemeClr>
                </a:solidFill>
              </a:rPr>
              <a:t>مشکلات ناشی از قلیائیت بالا: </a:t>
            </a:r>
            <a:r>
              <a:rPr lang="en-US" sz="2800" dirty="0" smtClean="0">
                <a:solidFill>
                  <a:schemeClr val="tx2">
                    <a:lumMod val="60000"/>
                    <a:lumOff val="40000"/>
                  </a:schemeClr>
                </a:solidFill>
              </a:rPr>
              <a:t>ph</a:t>
            </a:r>
            <a:r>
              <a:rPr lang="fa-IR" sz="2800" dirty="0" smtClean="0">
                <a:solidFill>
                  <a:schemeClr val="tx2">
                    <a:lumMod val="60000"/>
                    <a:lumOff val="40000"/>
                  </a:schemeClr>
                </a:solidFill>
              </a:rPr>
              <a:t>بالا،رسوب گذاری،کدر شدن آب استخر</a:t>
            </a:r>
          </a:p>
          <a:p>
            <a:pPr algn="justLow" rtl="1"/>
            <a:endParaRPr lang="fa-IR" sz="2800" dirty="0" smtClean="0"/>
          </a:p>
          <a:p>
            <a:pPr algn="justLow" rtl="1"/>
            <a:endParaRPr lang="fa-IR" sz="2800" dirty="0" smtClean="0"/>
          </a:p>
          <a:p>
            <a:pPr algn="justLow" rtl="1"/>
            <a:endParaRPr lang="en-US" sz="2800" dirty="0"/>
          </a:p>
        </p:txBody>
      </p:sp>
    </p:spTree>
  </p:cSld>
  <p:clrMapOvr>
    <a:masterClrMapping/>
  </p:clrMapOvr>
  <p:transition>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642918"/>
            <a:ext cx="8215370" cy="2677656"/>
          </a:xfrm>
          <a:prstGeom prst="rect">
            <a:avLst/>
          </a:prstGeom>
          <a:noFill/>
        </p:spPr>
        <p:txBody>
          <a:bodyPr wrap="square" rtlCol="0">
            <a:spAutoFit/>
          </a:bodyPr>
          <a:lstStyle/>
          <a:p>
            <a:pPr algn="r"/>
            <a:r>
              <a:rPr lang="fa-IR" sz="2800" b="1" dirty="0" smtClean="0">
                <a:solidFill>
                  <a:schemeClr val="accent1">
                    <a:lumMod val="60000"/>
                    <a:lumOff val="40000"/>
                  </a:schemeClr>
                </a:solidFill>
              </a:rPr>
              <a:t>سختی آ ب </a:t>
            </a:r>
            <a:r>
              <a:rPr lang="fa-IR" sz="2800" dirty="0" smtClean="0">
                <a:solidFill>
                  <a:schemeClr val="accent1">
                    <a:lumMod val="60000"/>
                    <a:lumOff val="40000"/>
                  </a:schemeClr>
                </a:solidFill>
              </a:rPr>
              <a:t>:</a:t>
            </a:r>
            <a:endParaRPr lang="en-US" sz="2800" dirty="0" smtClean="0">
              <a:solidFill>
                <a:schemeClr val="accent1">
                  <a:lumMod val="60000"/>
                  <a:lumOff val="40000"/>
                </a:schemeClr>
              </a:solidFill>
            </a:endParaRPr>
          </a:p>
          <a:p>
            <a:pPr algn="r"/>
            <a:r>
              <a:rPr lang="fa-IR" sz="2800" dirty="0" smtClean="0"/>
              <a:t> </a:t>
            </a:r>
            <a:r>
              <a:rPr lang="fa-IR" sz="2800" dirty="0" smtClean="0">
                <a:solidFill>
                  <a:schemeClr val="accent1">
                    <a:lumMod val="60000"/>
                    <a:lumOff val="40000"/>
                  </a:schemeClr>
                </a:solidFill>
              </a:rPr>
              <a:t>پدیده ای که باعث رسوب صابون می گردد و آبهای سخت ایجاد رسوب (بخصوص در تأسیسات حرارتی ) می نمایند. </a:t>
            </a:r>
          </a:p>
          <a:p>
            <a:pPr algn="r"/>
            <a:endParaRPr lang="fa-IR" sz="2800" dirty="0" smtClean="0"/>
          </a:p>
          <a:p>
            <a:pPr algn="r"/>
            <a:r>
              <a:rPr lang="fa-IR" sz="2800" dirty="0" smtClean="0"/>
              <a:t>سختی آب ناشی از کاتیون های چند ظرفیتی در اب بخصوص کلسیم و  گزارش می شود. </a:t>
            </a:r>
            <a:r>
              <a:rPr lang="en-US" sz="2800" dirty="0" smtClean="0"/>
              <a:t>mg/L </a:t>
            </a:r>
            <a:r>
              <a:rPr lang="en-US" sz="2800" dirty="0" err="1" smtClean="0"/>
              <a:t>CaCO</a:t>
            </a:r>
            <a:r>
              <a:rPr lang="fa-IR" sz="2800" dirty="0" smtClean="0"/>
              <a:t>بر حسب 3</a:t>
            </a:r>
            <a:r>
              <a:rPr lang="en-US" sz="2800" dirty="0" smtClean="0"/>
              <a:t> </a:t>
            </a:r>
            <a:r>
              <a:rPr lang="fa-IR" sz="2800" dirty="0" smtClean="0"/>
              <a:t>منیزیم می باشد. </a:t>
            </a:r>
            <a:endParaRPr lang="en-US" sz="2800" dirty="0"/>
          </a:p>
        </p:txBody>
      </p:sp>
      <p:sp>
        <p:nvSpPr>
          <p:cNvPr id="3" name="TextBox 2"/>
          <p:cNvSpPr txBox="1"/>
          <p:nvPr/>
        </p:nvSpPr>
        <p:spPr>
          <a:xfrm>
            <a:off x="714348" y="3500438"/>
            <a:ext cx="7929586" cy="1384995"/>
          </a:xfrm>
          <a:prstGeom prst="rect">
            <a:avLst/>
          </a:prstGeom>
          <a:noFill/>
        </p:spPr>
        <p:txBody>
          <a:bodyPr wrap="square" rtlCol="0">
            <a:spAutoFit/>
          </a:bodyPr>
          <a:lstStyle/>
          <a:p>
            <a:pPr algn="r"/>
            <a:r>
              <a:rPr lang="fa-IR" sz="2800" dirty="0" smtClean="0">
                <a:solidFill>
                  <a:srgbClr val="0000FF"/>
                </a:solidFill>
              </a:rPr>
              <a:t>سختی کل: </a:t>
            </a:r>
            <a:r>
              <a:rPr lang="fa-IR" sz="2800" dirty="0" smtClean="0"/>
              <a:t>اندازه گیری تمام کاتیون های مولد سختی در آب میباشد</a:t>
            </a:r>
            <a:r>
              <a:rPr lang="fa-IR" dirty="0" smtClean="0"/>
              <a:t> </a:t>
            </a:r>
            <a:r>
              <a:rPr lang="fa-IR" sz="2800" dirty="0" smtClean="0"/>
              <a:t>برای اندازه گیری سختی از روش حجمی یا تیتراسیون با محلول استفاده می شود. </a:t>
            </a:r>
            <a:r>
              <a:rPr lang="en-US" sz="2800" dirty="0" smtClean="0"/>
              <a:t>T </a:t>
            </a:r>
            <a:r>
              <a:rPr lang="fa-IR" sz="2800" dirty="0" smtClean="0"/>
              <a:t>و معرف اریوکروم بلاک </a:t>
            </a:r>
            <a:r>
              <a:rPr lang="en-US" sz="2800" dirty="0" smtClean="0"/>
              <a:t>EDTA</a:t>
            </a:r>
          </a:p>
        </p:txBody>
      </p:sp>
    </p:spTree>
  </p:cSld>
  <p:clrMapOvr>
    <a:masterClrMapping/>
  </p:clrMapOvr>
  <p:transition>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369</TotalTime>
  <Words>1949</Words>
  <Application>Microsoft Office PowerPoint</Application>
  <PresentationFormat>On-screen Show (4:3)</PresentationFormat>
  <Paragraphs>231</Paragraphs>
  <Slides>43</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43</vt:i4>
      </vt:variant>
    </vt:vector>
  </HeadingPairs>
  <TitlesOfParts>
    <vt:vector size="46" baseType="lpstr">
      <vt:lpstr>Concourse</vt:lpstr>
      <vt:lpstr>Bitmap Image</vt:lpstr>
      <vt:lpstr>Document</vt:lpstr>
      <vt:lpstr>آنالیز فیزیکی،شیمیایی و میکروبی آب استخرهای شنا</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عوامل بیولوژیک</vt:lpstr>
      <vt:lpstr>«ويژگي های ميكروبيولوژي آب استخرهای شنا» </vt:lpstr>
      <vt:lpstr>آنتروکوک های روده ای</vt:lpstr>
      <vt:lpstr>Vibrio cholerae</vt:lpstr>
      <vt:lpstr> (آزمایش HPC )شمارش میکرو ارگانیسم های هترو تروف </vt:lpstr>
      <vt:lpstr>روش و محیط کشت (آزمایش HPC )</vt:lpstr>
      <vt:lpstr>Slide 25</vt:lpstr>
      <vt:lpstr>Slide 26</vt:lpstr>
      <vt:lpstr>سودوموناس آئروژینوزا</vt:lpstr>
      <vt:lpstr>استافیلوکوکوس</vt:lpstr>
      <vt:lpstr>اشرشیا و کلیفرمها</vt:lpstr>
      <vt:lpstr>E. coli</vt:lpstr>
      <vt:lpstr>Shigella</vt:lpstr>
      <vt:lpstr>باكتريهاي هتروتروف</vt:lpstr>
      <vt:lpstr>كلستريدياي احيا كننده سولفيت</vt:lpstr>
      <vt:lpstr>Coliform Methods  </vt:lpstr>
      <vt:lpstr>Multiple- Tube Fermentation Technique</vt:lpstr>
      <vt:lpstr>Presumptive phase</vt:lpstr>
      <vt:lpstr>Slide 37</vt:lpstr>
      <vt:lpstr>Slide 38</vt:lpstr>
      <vt:lpstr>Slide 39</vt:lpstr>
      <vt:lpstr>Slide 40</vt:lpstr>
      <vt:lpstr>Fecal coliform Test</vt:lpstr>
      <vt:lpstr> فرم گزارش نتايج باکتريولوژيکي آب استخر </vt:lpstr>
      <vt:lpstr>Slide 43</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روشهای آنالیز شیمیایی آب استخرهای شنا</dc:title>
  <dc:creator>MRT</dc:creator>
  <cp:lastModifiedBy>kazemi</cp:lastModifiedBy>
  <cp:revision>48</cp:revision>
  <dcterms:created xsi:type="dcterms:W3CDTF">2012-10-15T09:03:13Z</dcterms:created>
  <dcterms:modified xsi:type="dcterms:W3CDTF">2012-12-09T08:06:20Z</dcterms:modified>
</cp:coreProperties>
</file>